
<file path=[Content_Types].xml><?xml version="1.0" encoding="utf-8"?>
<Types xmlns="http://schemas.openxmlformats.org/package/2006/content-types">
  <Override PartName="/ppt/slides/slide3.xml" ContentType="application/vnd.openxmlformats-officedocument.presentationml.slide+xml"/>
  <Override PartName="/docProps/core.xml" ContentType="application/vnd.openxmlformats-package.core-properties+xml"/>
  <Override PartName="/ppt/slideLayouts/slideLayout6.xml" ContentType="application/vnd.openxmlformats-officedocument.presentationml.slideLayout+xml"/>
  <Default Extension="rels" ContentType="application/vnd.openxmlformats-package.relationships+xml"/>
  <Override PartName="/ppt/slideLayouts/slideLayout8.xml" ContentType="application/vnd.openxmlformats-officedocument.presentationml.slideLayout+xml"/>
  <Override PartName="/ppt/slideLayouts/slideLayout1.xml" ContentType="application/vnd.openxmlformats-officedocument.presentationml.slideLayout+xml"/>
  <Default Extension="png" ContentType="image/png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Default Extension="xml" ContentType="application/xml"/>
  <Override PartName="/ppt/slides/slide2.xml" ContentType="application/vnd.openxmlformats-officedocument.presentationml.slide+xml"/>
  <Override PartName="/docProps/app.xml" ContentType="application/vnd.openxmlformats-officedocument.extended-properties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7.xml" ContentType="application/vnd.openxmlformats-officedocument.presentationml.slideLayout+xml"/>
  <Default Extension="gif" ContentType="image/gif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presProps.xml" ContentType="application/vnd.openxmlformats-officedocument.presentationml.presProps+xml"/>
  <Override PartName="/ppt/slideLayouts/slideLayout2.xml" ContentType="application/vnd.openxmlformats-officedocument.presentationml.slideLayout+xml"/>
  <Override PartName="/ppt/presentation.xml" ContentType="application/vnd.openxmlformats-officedocument.presentationml.presentation.main+xml"/>
  <Default Extension="bin" ContentType="application/vnd.openxmlformats-officedocument.presentationml.printerSettings"/>
  <Override PartName="/ppt/slides/slide1.xml" ContentType="application/vnd.openxmlformats-officedocument.presentationml.slide+xml"/>
  <Default Extension="jpeg" ContentType="image/jpeg"/>
  <Override PartName="/ppt/slideLayouts/slideLayout4.xml" ContentType="application/vnd.openxmlformats-officedocument.presentationml.slideLayout+xml"/>
  <Override PartName="/ppt/tableStyles.xml" ContentType="application/vnd.openxmlformats-officedocument.presentationml.tableStyles+xml"/>
  <Override PartName="/ppt/theme/theme1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10375" cy="9942513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prnPr/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480" y="28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CC307-2EBF-4D07-834F-A195EEE0C6AE}" type="datetimeFigureOut">
              <a:rPr lang="fr-FR" smtClean="0"/>
              <a:pPr/>
              <a:t>16/11/11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FC3BA-F78F-40D6-878C-90DFDC50FE12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CC307-2EBF-4D07-834F-A195EEE0C6AE}" type="datetimeFigureOut">
              <a:rPr lang="fr-FR" smtClean="0"/>
              <a:pPr/>
              <a:t>16/11/11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FC3BA-F78F-40D6-878C-90DFDC50FE12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CC307-2EBF-4D07-834F-A195EEE0C6AE}" type="datetimeFigureOut">
              <a:rPr lang="fr-FR" smtClean="0"/>
              <a:pPr/>
              <a:t>16/11/11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FC3BA-F78F-40D6-878C-90DFDC50FE12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CC307-2EBF-4D07-834F-A195EEE0C6AE}" type="datetimeFigureOut">
              <a:rPr lang="fr-FR" smtClean="0"/>
              <a:pPr/>
              <a:t>16/11/11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FC3BA-F78F-40D6-878C-90DFDC50FE12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CC307-2EBF-4D07-834F-A195EEE0C6AE}" type="datetimeFigureOut">
              <a:rPr lang="fr-FR" smtClean="0"/>
              <a:pPr/>
              <a:t>16/11/11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FC3BA-F78F-40D6-878C-90DFDC50FE12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CC307-2EBF-4D07-834F-A195EEE0C6AE}" type="datetimeFigureOut">
              <a:rPr lang="fr-FR" smtClean="0"/>
              <a:pPr/>
              <a:t>16/11/11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FC3BA-F78F-40D6-878C-90DFDC50FE12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CC307-2EBF-4D07-834F-A195EEE0C6AE}" type="datetimeFigureOut">
              <a:rPr lang="fr-FR" smtClean="0"/>
              <a:pPr/>
              <a:t>16/11/11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FC3BA-F78F-40D6-878C-90DFDC50FE12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CC307-2EBF-4D07-834F-A195EEE0C6AE}" type="datetimeFigureOut">
              <a:rPr lang="fr-FR" smtClean="0"/>
              <a:pPr/>
              <a:t>16/11/11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FC3BA-F78F-40D6-878C-90DFDC50FE12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CC307-2EBF-4D07-834F-A195EEE0C6AE}" type="datetimeFigureOut">
              <a:rPr lang="fr-FR" smtClean="0"/>
              <a:pPr/>
              <a:t>16/11/11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FC3BA-F78F-40D6-878C-90DFDC50FE12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CC307-2EBF-4D07-834F-A195EEE0C6AE}" type="datetimeFigureOut">
              <a:rPr lang="fr-FR" smtClean="0"/>
              <a:pPr/>
              <a:t>16/11/11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FC3BA-F78F-40D6-878C-90DFDC50FE12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CC307-2EBF-4D07-834F-A195EEE0C6AE}" type="datetimeFigureOut">
              <a:rPr lang="fr-FR" smtClean="0"/>
              <a:pPr/>
              <a:t>16/11/11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FC3BA-F78F-40D6-878C-90DFDC50FE12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ECC307-2EBF-4D07-834F-A195EEE0C6AE}" type="datetimeFigureOut">
              <a:rPr lang="fr-FR" smtClean="0"/>
              <a:pPr/>
              <a:t>16/11/11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5FC3BA-F78F-40D6-878C-90DFDC50FE12}" type="slidenum">
              <a:rPr lang="fr-FR" smtClean="0"/>
              <a:pPr/>
              <a:t>‹#›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6" Type="http://schemas.openxmlformats.org/officeDocument/2006/relationships/image" Target="../media/image5.jpeg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6" Type="http://schemas.openxmlformats.org/officeDocument/2006/relationships/image" Target="../media/image5.jpeg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6" Type="http://schemas.openxmlformats.org/officeDocument/2006/relationships/image" Target="../media/image5.jpeg"/><Relationship Id="rId7" Type="http://schemas.openxmlformats.org/officeDocument/2006/relationships/image" Target="../media/image6.png"/><Relationship Id="rId8" Type="http://schemas.openxmlformats.org/officeDocument/2006/relationships/image" Target="../media/image7.png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Ellipse 32"/>
          <p:cNvSpPr/>
          <p:nvPr/>
        </p:nvSpPr>
        <p:spPr>
          <a:xfrm>
            <a:off x="76200" y="2895600"/>
            <a:ext cx="3276600" cy="2209800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9" name="Ellipse 28"/>
          <p:cNvSpPr/>
          <p:nvPr/>
        </p:nvSpPr>
        <p:spPr>
          <a:xfrm>
            <a:off x="714348" y="4071942"/>
            <a:ext cx="2714644" cy="2428892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5" name="Rectangle 24"/>
          <p:cNvSpPr/>
          <p:nvPr/>
        </p:nvSpPr>
        <p:spPr>
          <a:xfrm>
            <a:off x="152400" y="6429396"/>
            <a:ext cx="5410200" cy="42860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20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alibri (Corps)"/>
                <a:cs typeface="Calibri (Corps)"/>
              </a:rPr>
              <a:t>Symbolique : </a:t>
            </a:r>
            <a:r>
              <a:rPr lang="fr-FR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alibri (Corps)"/>
                <a:cs typeface="Calibri (Corps)"/>
              </a:rPr>
              <a:t>Zone du Savoir, Zone de Confort</a:t>
            </a:r>
            <a:endParaRPr lang="fr-FR" dirty="0">
              <a:solidFill>
                <a:schemeClr val="tx2">
                  <a:lumMod val="60000"/>
                  <a:lumOff val="40000"/>
                </a:schemeClr>
              </a:solidFill>
              <a:latin typeface="Calibri (Corps)"/>
              <a:cs typeface="Calibri (Corps)"/>
            </a:endParaRPr>
          </a:p>
        </p:txBody>
      </p:sp>
      <p:sp>
        <p:nvSpPr>
          <p:cNvPr id="8" name="Rectangle à coins arrondis 7"/>
          <p:cNvSpPr/>
          <p:nvPr/>
        </p:nvSpPr>
        <p:spPr>
          <a:xfrm>
            <a:off x="1785918" y="642918"/>
            <a:ext cx="5214974" cy="1414466"/>
          </a:xfrm>
          <a:prstGeom prst="roundRect">
            <a:avLst/>
          </a:prstGeom>
          <a:blipFill>
            <a:blip r:embed="rId2" cstate="print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600" dirty="0" smtClean="0">
                <a:solidFill>
                  <a:schemeClr val="bg1"/>
                </a:solidFill>
              </a:rPr>
              <a:t>Imaginaire</a:t>
            </a:r>
          </a:p>
          <a:p>
            <a:pPr algn="ctr"/>
            <a:r>
              <a:rPr lang="fr-FR" sz="3600" dirty="0" smtClean="0">
                <a:solidFill>
                  <a:schemeClr val="bg1"/>
                </a:solidFill>
              </a:rPr>
              <a:t>Zone de rêves</a:t>
            </a:r>
          </a:p>
          <a:p>
            <a:pPr algn="ctr"/>
            <a:r>
              <a:rPr lang="fr-FR" sz="2400" dirty="0">
                <a:solidFill>
                  <a:schemeClr val="tx1"/>
                </a:solidFill>
              </a:rPr>
              <a:t> </a:t>
            </a:r>
            <a:r>
              <a:rPr lang="fr-FR" sz="2400" dirty="0" smtClean="0">
                <a:solidFill>
                  <a:schemeClr val="tx1"/>
                </a:solidFill>
              </a:rPr>
              <a:t>  </a:t>
            </a:r>
            <a:endParaRPr lang="fr-FR" sz="2400" dirty="0">
              <a:solidFill>
                <a:schemeClr val="tx1"/>
              </a:solidFill>
            </a:endParaRPr>
          </a:p>
        </p:txBody>
      </p:sp>
      <p:sp>
        <p:nvSpPr>
          <p:cNvPr id="11" name="Étoile à 4 branches 10"/>
          <p:cNvSpPr/>
          <p:nvPr/>
        </p:nvSpPr>
        <p:spPr>
          <a:xfrm>
            <a:off x="2071670" y="1000108"/>
            <a:ext cx="214314" cy="285752"/>
          </a:xfrm>
          <a:prstGeom prst="star4">
            <a:avLst/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Étoile à 4 branches 11"/>
          <p:cNvSpPr/>
          <p:nvPr/>
        </p:nvSpPr>
        <p:spPr>
          <a:xfrm>
            <a:off x="6572264" y="1214422"/>
            <a:ext cx="214314" cy="285752"/>
          </a:xfrm>
          <a:prstGeom prst="star4">
            <a:avLst/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Étoile à 4 branches 12"/>
          <p:cNvSpPr/>
          <p:nvPr/>
        </p:nvSpPr>
        <p:spPr>
          <a:xfrm>
            <a:off x="2714612" y="1071546"/>
            <a:ext cx="214314" cy="285752"/>
          </a:xfrm>
          <a:prstGeom prst="star4">
            <a:avLst/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Étoile à 4 branches 13"/>
          <p:cNvSpPr/>
          <p:nvPr/>
        </p:nvSpPr>
        <p:spPr>
          <a:xfrm>
            <a:off x="6000760" y="1428736"/>
            <a:ext cx="214314" cy="285752"/>
          </a:xfrm>
          <a:prstGeom prst="star4">
            <a:avLst/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Ellipse 16"/>
          <p:cNvSpPr/>
          <p:nvPr/>
        </p:nvSpPr>
        <p:spPr>
          <a:xfrm rot="16200000">
            <a:off x="1160836" y="4339833"/>
            <a:ext cx="1785950" cy="2536049"/>
          </a:xfrm>
          <a:prstGeom prst="ellipse">
            <a:avLst/>
          </a:prstGeom>
          <a:gradFill>
            <a:gsLst>
              <a:gs pos="10000">
                <a:schemeClr val="tx2">
                  <a:alpha val="68000"/>
                </a:schemeClr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0" scaled="0"/>
          </a:gra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endParaRPr lang="fr-FR" dirty="0" smtClean="0"/>
          </a:p>
          <a:p>
            <a:pPr algn="ctr"/>
            <a:endParaRPr lang="fr-FR" dirty="0" smtClean="0"/>
          </a:p>
          <a:p>
            <a:pPr algn="ctr"/>
            <a:endParaRPr lang="fr-FR" dirty="0" smtClean="0"/>
          </a:p>
          <a:p>
            <a:pPr algn="ctr"/>
            <a:endParaRPr lang="fr-FR" dirty="0" smtClean="0"/>
          </a:p>
          <a:p>
            <a:pPr algn="ctr"/>
            <a:r>
              <a:rPr lang="fr-FR" dirty="0" smtClean="0"/>
              <a:t>    JE     </a:t>
            </a:r>
          </a:p>
          <a:p>
            <a:pPr algn="ctr"/>
            <a:r>
              <a:rPr lang="fr-FR" dirty="0" smtClean="0"/>
              <a:t> </a:t>
            </a:r>
          </a:p>
        </p:txBody>
      </p:sp>
      <p:sp>
        <p:nvSpPr>
          <p:cNvPr id="19" name="Text Box 24"/>
          <p:cNvSpPr txBox="1">
            <a:spLocks noChangeArrowheads="1"/>
          </p:cNvSpPr>
          <p:nvPr/>
        </p:nvSpPr>
        <p:spPr bwMode="auto">
          <a:xfrm>
            <a:off x="3276600" y="3732073"/>
            <a:ext cx="1830387" cy="17543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1800" b="1" dirty="0">
                <a:solidFill>
                  <a:srgbClr val="FF0000"/>
                </a:solidFill>
                <a:latin typeface="Arial Unicode MS" pitchFamily="34" charset="-128"/>
              </a:rPr>
              <a:t>Résultats</a:t>
            </a:r>
            <a:endParaRPr lang="fr-FR" sz="1800" b="1" dirty="0" smtClean="0">
              <a:solidFill>
                <a:srgbClr val="FF0000"/>
              </a:solidFill>
              <a:latin typeface="Arial Unicode MS" pitchFamily="34" charset="-128"/>
            </a:endParaRPr>
          </a:p>
          <a:p>
            <a:pPr algn="ctr"/>
            <a:r>
              <a:rPr lang="fr-FR" b="1" dirty="0" smtClean="0">
                <a:solidFill>
                  <a:srgbClr val="FF0000"/>
                </a:solidFill>
                <a:latin typeface="Arial Unicode MS" pitchFamily="34" charset="-128"/>
              </a:rPr>
              <a:t>Energie</a:t>
            </a:r>
          </a:p>
          <a:p>
            <a:pPr algn="ctr"/>
            <a:r>
              <a:rPr lang="fr-FR" b="1" dirty="0" smtClean="0">
                <a:solidFill>
                  <a:srgbClr val="FF0000"/>
                </a:solidFill>
                <a:latin typeface="Arial Unicode MS" pitchFamily="34" charset="-128"/>
              </a:rPr>
              <a:t>Fierté</a:t>
            </a:r>
            <a:r>
              <a:rPr lang="fr-FR" sz="1800" b="1" dirty="0">
                <a:solidFill>
                  <a:srgbClr val="FF0000"/>
                </a:solidFill>
                <a:latin typeface="Arial Unicode MS" pitchFamily="34" charset="-128"/>
              </a:rPr>
              <a:t>, Recommencer</a:t>
            </a:r>
            <a:endParaRPr lang="fr-FR" sz="1800" b="1" dirty="0" smtClean="0">
              <a:solidFill>
                <a:srgbClr val="FF0000"/>
              </a:solidFill>
              <a:latin typeface="Arial Unicode MS" pitchFamily="34" charset="-128"/>
            </a:endParaRPr>
          </a:p>
          <a:p>
            <a:pPr algn="ctr"/>
            <a:r>
              <a:rPr lang="fr-FR" sz="1800" b="1" dirty="0" smtClean="0">
                <a:solidFill>
                  <a:srgbClr val="FF0000"/>
                </a:solidFill>
                <a:latin typeface="Arial Unicode MS" pitchFamily="34" charset="-128"/>
              </a:rPr>
              <a:t>, </a:t>
            </a:r>
          </a:p>
          <a:p>
            <a:pPr algn="ctr"/>
            <a:r>
              <a:rPr lang="fr-FR" sz="1800" b="1" dirty="0" smtClean="0">
                <a:solidFill>
                  <a:srgbClr val="FF0000"/>
                </a:solidFill>
                <a:latin typeface="Arial Unicode MS" pitchFamily="34" charset="-128"/>
              </a:rPr>
              <a:t>…</a:t>
            </a:r>
            <a:endParaRPr lang="fr-FR" sz="1800" b="1" dirty="0">
              <a:solidFill>
                <a:srgbClr val="FF0000"/>
              </a:solidFill>
              <a:latin typeface="Arial Unicode MS" pitchFamily="34" charset="-128"/>
            </a:endParaRPr>
          </a:p>
        </p:txBody>
      </p:sp>
      <p:sp>
        <p:nvSpPr>
          <p:cNvPr id="22" name="Étoile à 4 branches 21"/>
          <p:cNvSpPr/>
          <p:nvPr/>
        </p:nvSpPr>
        <p:spPr>
          <a:xfrm>
            <a:off x="3671886" y="1700210"/>
            <a:ext cx="214314" cy="357190"/>
          </a:xfrm>
          <a:prstGeom prst="star4">
            <a:avLst/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27" name="Connecteur droit 26"/>
          <p:cNvCxnSpPr/>
          <p:nvPr/>
        </p:nvCxnSpPr>
        <p:spPr>
          <a:xfrm>
            <a:off x="1857388" y="4581516"/>
            <a:ext cx="1114412" cy="295284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pic>
        <p:nvPicPr>
          <p:cNvPr id="1026" name="Picture 2" descr="C:\Program Files\Microsoft Office\MEDIA\OFFICE12\Bullets\BD21295_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00200" y="5410200"/>
            <a:ext cx="500066" cy="433390"/>
          </a:xfrm>
          <a:prstGeom prst="rect">
            <a:avLst/>
          </a:prstGeom>
          <a:noFill/>
        </p:spPr>
      </p:pic>
      <p:sp>
        <p:nvSpPr>
          <p:cNvPr id="28" name="Ellipse 27"/>
          <p:cNvSpPr/>
          <p:nvPr/>
        </p:nvSpPr>
        <p:spPr>
          <a:xfrm rot="16200000">
            <a:off x="6018620" y="4411272"/>
            <a:ext cx="1785950" cy="2536049"/>
          </a:xfrm>
          <a:prstGeom prst="ellipse">
            <a:avLst/>
          </a:prstGeom>
          <a:gradFill>
            <a:gsLst>
              <a:gs pos="10000">
                <a:schemeClr val="tx2">
                  <a:alpha val="68000"/>
                </a:schemeClr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endParaRPr lang="fr-FR" sz="2000" dirty="0" smtClean="0"/>
          </a:p>
          <a:p>
            <a:pPr algn="ctr"/>
            <a:endParaRPr lang="fr-FR" sz="2000" dirty="0" smtClean="0"/>
          </a:p>
          <a:p>
            <a:pPr algn="ctr"/>
            <a:r>
              <a:rPr lang="fr-FR" sz="2000" dirty="0" smtClean="0"/>
              <a:t>autres</a:t>
            </a:r>
          </a:p>
          <a:p>
            <a:pPr algn="ctr"/>
            <a:r>
              <a:rPr lang="fr-FR" sz="2000" dirty="0" smtClean="0"/>
              <a:t>Projet </a:t>
            </a:r>
            <a:r>
              <a:rPr lang="fr-FR" sz="2000" dirty="0" err="1" smtClean="0"/>
              <a:t>Entrepr</a:t>
            </a:r>
            <a:r>
              <a:rPr lang="fr-FR" sz="2000" dirty="0" smtClean="0"/>
              <a:t>. </a:t>
            </a:r>
          </a:p>
        </p:txBody>
      </p:sp>
      <p:sp>
        <p:nvSpPr>
          <p:cNvPr id="31" name="ZoneTexte 30"/>
          <p:cNvSpPr txBox="1"/>
          <p:nvPr/>
        </p:nvSpPr>
        <p:spPr>
          <a:xfrm rot="19829979">
            <a:off x="770211" y="4309673"/>
            <a:ext cx="16430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solidFill>
                  <a:schemeClr val="accent2">
                    <a:lumMod val="75000"/>
                  </a:schemeClr>
                </a:solidFill>
              </a:rPr>
              <a:t>Zone de risque</a:t>
            </a:r>
            <a:endParaRPr lang="fr-FR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4" name="ZoneTexte 33"/>
          <p:cNvSpPr txBox="1"/>
          <p:nvPr/>
        </p:nvSpPr>
        <p:spPr>
          <a:xfrm rot="20693494">
            <a:off x="246793" y="3212880"/>
            <a:ext cx="1928826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b="1" dirty="0" smtClean="0">
                <a:solidFill>
                  <a:schemeClr val="bg1"/>
                </a:solidFill>
              </a:rPr>
              <a:t>Réel </a:t>
            </a:r>
          </a:p>
          <a:p>
            <a:r>
              <a:rPr lang="fr-FR" dirty="0" smtClean="0">
                <a:solidFill>
                  <a:schemeClr val="bg1"/>
                </a:solidFill>
              </a:rPr>
              <a:t>Impensable</a:t>
            </a:r>
            <a:endParaRPr lang="fr-FR" dirty="0">
              <a:solidFill>
                <a:schemeClr val="bg1"/>
              </a:solidFill>
            </a:endParaRPr>
          </a:p>
        </p:txBody>
      </p:sp>
      <p:pic>
        <p:nvPicPr>
          <p:cNvPr id="1028" name="Picture 4" descr="C:\Documents and Settings\mlegentil.IGS2003\Local Settings\Temporary Internet Files\Content.IE5\07FZCOBU\MC900441361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071934" y="0"/>
            <a:ext cx="728658" cy="728658"/>
          </a:xfrm>
          <a:prstGeom prst="rect">
            <a:avLst/>
          </a:prstGeom>
          <a:noFill/>
        </p:spPr>
      </p:pic>
      <p:pic>
        <p:nvPicPr>
          <p:cNvPr id="1030" name="Picture 6" descr="C:\Documents and Settings\mlegentil.IGS2003\Local Settings\Temporary Internet Files\Content.IE5\0K3IEQWN\MC900441703[1]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953000" y="0"/>
            <a:ext cx="657220" cy="657220"/>
          </a:xfrm>
          <a:prstGeom prst="rect">
            <a:avLst/>
          </a:prstGeom>
          <a:noFill/>
        </p:spPr>
      </p:pic>
      <p:pic>
        <p:nvPicPr>
          <p:cNvPr id="1031" name="Picture 7" descr="C:\Documents and Settings\mlegentil.IGS2003\Local Settings\Temporary Internet Files\Content.IE5\QLLKS61T\MC900433160[1]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276600" y="0"/>
            <a:ext cx="628608" cy="628608"/>
          </a:xfrm>
          <a:prstGeom prst="rect">
            <a:avLst/>
          </a:prstGeom>
          <a:noFill/>
        </p:spPr>
      </p:pic>
      <p:cxnSp>
        <p:nvCxnSpPr>
          <p:cNvPr id="38" name="Connecteur droit avec flèche 37"/>
          <p:cNvCxnSpPr/>
          <p:nvPr/>
        </p:nvCxnSpPr>
        <p:spPr>
          <a:xfrm rot="5400000" flipH="1" flipV="1">
            <a:off x="2421712" y="4364842"/>
            <a:ext cx="442924" cy="28575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grpSp>
        <p:nvGrpSpPr>
          <p:cNvPr id="47" name="Groupe 46"/>
          <p:cNvGrpSpPr/>
          <p:nvPr/>
        </p:nvGrpSpPr>
        <p:grpSpPr>
          <a:xfrm>
            <a:off x="2714612" y="4143380"/>
            <a:ext cx="214314" cy="142876"/>
            <a:chOff x="4214810" y="4500570"/>
            <a:chExt cx="142876" cy="142876"/>
          </a:xfrm>
        </p:grpSpPr>
        <p:cxnSp>
          <p:nvCxnSpPr>
            <p:cNvPr id="43" name="Connecteur droit 42"/>
            <p:cNvCxnSpPr/>
            <p:nvPr/>
          </p:nvCxnSpPr>
          <p:spPr>
            <a:xfrm rot="16200000" flipH="1">
              <a:off x="4214810" y="4500570"/>
              <a:ext cx="142876" cy="142876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45" name="Connecteur droit 44"/>
            <p:cNvCxnSpPr/>
            <p:nvPr/>
          </p:nvCxnSpPr>
          <p:spPr>
            <a:xfrm rot="5400000">
              <a:off x="4214810" y="4500570"/>
              <a:ext cx="142876" cy="142876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cxnSp>
        <p:nvCxnSpPr>
          <p:cNvPr id="52" name="Connecteur droit avec flèche 51"/>
          <p:cNvCxnSpPr/>
          <p:nvPr/>
        </p:nvCxnSpPr>
        <p:spPr>
          <a:xfrm rot="5400000">
            <a:off x="2195499" y="4805369"/>
            <a:ext cx="404808" cy="22383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pic>
        <p:nvPicPr>
          <p:cNvPr id="55" name="Picture 2" descr="C:\Program Files\Microsoft Office\MEDIA\OFFICE12\Bullets\BD21295_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43702" y="5281610"/>
            <a:ext cx="500066" cy="433390"/>
          </a:xfrm>
          <a:prstGeom prst="rect">
            <a:avLst/>
          </a:prstGeom>
          <a:noFill/>
        </p:spPr>
      </p:pic>
      <p:sp>
        <p:nvSpPr>
          <p:cNvPr id="56" name="Étoile à 4 branches 55"/>
          <p:cNvSpPr/>
          <p:nvPr/>
        </p:nvSpPr>
        <p:spPr>
          <a:xfrm>
            <a:off x="5000628" y="1571612"/>
            <a:ext cx="214314" cy="285752"/>
          </a:xfrm>
          <a:prstGeom prst="star4">
            <a:avLst/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Flèche vers le haut 8"/>
          <p:cNvSpPr/>
          <p:nvPr/>
        </p:nvSpPr>
        <p:spPr>
          <a:xfrm rot="1733403">
            <a:off x="2554478" y="1761285"/>
            <a:ext cx="497073" cy="3762993"/>
          </a:xfrm>
          <a:prstGeom prst="upArrow">
            <a:avLst>
              <a:gd name="adj1" fmla="val 17520"/>
              <a:gd name="adj2" fmla="val 50000"/>
            </a:avLst>
          </a:prstGeom>
          <a:gradFill>
            <a:gsLst>
              <a:gs pos="10000">
                <a:schemeClr val="tx2">
                  <a:alpha val="68000"/>
                </a:schemeClr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200" dirty="0" smtClean="0"/>
          </a:p>
          <a:p>
            <a:pPr algn="ctr"/>
            <a:endParaRPr lang="fr-FR" sz="1200" dirty="0"/>
          </a:p>
        </p:txBody>
      </p:sp>
      <p:sp>
        <p:nvSpPr>
          <p:cNvPr id="23" name="Flèche vers le haut 22"/>
          <p:cNvSpPr/>
          <p:nvPr/>
        </p:nvSpPr>
        <p:spPr>
          <a:xfrm rot="20133343">
            <a:off x="5855259" y="1652359"/>
            <a:ext cx="270914" cy="3745977"/>
          </a:xfrm>
          <a:prstGeom prst="upArrow">
            <a:avLst>
              <a:gd name="adj1" fmla="val 50000"/>
              <a:gd name="adj2" fmla="val 91418"/>
            </a:avLst>
          </a:prstGeom>
          <a:gradFill>
            <a:gsLst>
              <a:gs pos="10000">
                <a:schemeClr val="tx2">
                  <a:alpha val="68000"/>
                </a:schemeClr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200" dirty="0"/>
          </a:p>
        </p:txBody>
      </p:sp>
      <p:sp>
        <p:nvSpPr>
          <p:cNvPr id="30" name="ZoneTexte 29"/>
          <p:cNvSpPr txBox="1"/>
          <p:nvPr/>
        </p:nvSpPr>
        <p:spPr>
          <a:xfrm rot="20693494">
            <a:off x="54908" y="2220868"/>
            <a:ext cx="1928826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b="1" dirty="0" smtClean="0"/>
              <a:t>inconnu </a:t>
            </a:r>
          </a:p>
          <a:p>
            <a:r>
              <a:rPr lang="fr-FR" dirty="0" smtClean="0"/>
              <a:t>Non savoir</a:t>
            </a:r>
            <a:endParaRPr lang="fr-FR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1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1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8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1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3" dur="2000"/>
                                        <p:tgtEl>
                                          <p:spTgt spid="10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8" dur="20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9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2000"/>
                            </p:stCondLst>
                            <p:childTnLst>
                              <p:par>
                                <p:cTn id="7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83" dur="2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86" dur="2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89" dur="2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2" presetID="2" presetClass="entr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0" presetID="2" presetClass="entr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6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7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2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3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6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7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0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1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 animBg="1"/>
      <p:bldP spid="29" grpId="0" animBg="1"/>
      <p:bldP spid="25" grpId="0" animBg="1"/>
      <p:bldP spid="8" grpId="0" animBg="1"/>
      <p:bldP spid="8" grpId="1" animBg="1"/>
      <p:bldP spid="11" grpId="0" animBg="1"/>
      <p:bldP spid="12" grpId="0" animBg="1"/>
      <p:bldP spid="13" grpId="0" animBg="1"/>
      <p:bldP spid="14" grpId="0" animBg="1"/>
      <p:bldP spid="17" grpId="0" build="allAtOnce" animBg="1"/>
      <p:bldP spid="19" grpId="0"/>
      <p:bldP spid="22" grpId="0" animBg="1"/>
      <p:bldP spid="22" grpId="1" animBg="1"/>
      <p:bldP spid="28" grpId="0" animBg="1"/>
      <p:bldP spid="31" grpId="0"/>
      <p:bldP spid="56" grpId="0" animBg="1"/>
      <p:bldP spid="9" grpId="0" animBg="1"/>
      <p:bldP spid="23" grpId="0" animBg="1"/>
      <p:bldP spid="3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Ellipse 38"/>
          <p:cNvSpPr/>
          <p:nvPr/>
        </p:nvSpPr>
        <p:spPr>
          <a:xfrm>
            <a:off x="-382587" y="3048000"/>
            <a:ext cx="3276600" cy="2209800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9" name="Ellipse 28"/>
          <p:cNvSpPr/>
          <p:nvPr/>
        </p:nvSpPr>
        <p:spPr>
          <a:xfrm>
            <a:off x="103161" y="4071942"/>
            <a:ext cx="2714644" cy="2428892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5" name="Rectangle 24"/>
          <p:cNvSpPr/>
          <p:nvPr/>
        </p:nvSpPr>
        <p:spPr>
          <a:xfrm>
            <a:off x="0" y="6429396"/>
            <a:ext cx="3581400" cy="42860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20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alibri (Corps)"/>
                <a:cs typeface="Calibri (Corps)"/>
              </a:rPr>
              <a:t>Symbolique :</a:t>
            </a:r>
            <a:r>
              <a:rPr lang="fr-FR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alibri (Corps)"/>
                <a:cs typeface="Calibri (Corps)"/>
              </a:rPr>
              <a:t> Zone de Confort</a:t>
            </a:r>
            <a:endParaRPr lang="fr-FR" dirty="0">
              <a:solidFill>
                <a:schemeClr val="tx2">
                  <a:lumMod val="60000"/>
                  <a:lumOff val="40000"/>
                </a:schemeClr>
              </a:solidFill>
              <a:latin typeface="Calibri (Corps)"/>
              <a:cs typeface="Calibri (Corps)"/>
            </a:endParaRPr>
          </a:p>
        </p:txBody>
      </p:sp>
      <p:sp>
        <p:nvSpPr>
          <p:cNvPr id="8" name="Rectangle à coins arrondis 7"/>
          <p:cNvSpPr/>
          <p:nvPr/>
        </p:nvSpPr>
        <p:spPr>
          <a:xfrm>
            <a:off x="1174731" y="642918"/>
            <a:ext cx="5214974" cy="1414466"/>
          </a:xfrm>
          <a:prstGeom prst="roundRect">
            <a:avLst/>
          </a:prstGeom>
          <a:blipFill>
            <a:blip r:embed="rId2" cstate="print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600" dirty="0" smtClean="0">
                <a:solidFill>
                  <a:schemeClr val="bg1"/>
                </a:solidFill>
              </a:rPr>
              <a:t>Imaginaire</a:t>
            </a:r>
          </a:p>
          <a:p>
            <a:pPr algn="ctr"/>
            <a:r>
              <a:rPr lang="fr-FR" sz="3600" dirty="0" smtClean="0">
                <a:solidFill>
                  <a:schemeClr val="bg1"/>
                </a:solidFill>
              </a:rPr>
              <a:t>Zone de rêves</a:t>
            </a:r>
          </a:p>
          <a:p>
            <a:pPr algn="ctr"/>
            <a:r>
              <a:rPr lang="fr-FR" sz="2400" dirty="0">
                <a:solidFill>
                  <a:schemeClr val="tx1"/>
                </a:solidFill>
              </a:rPr>
              <a:t> </a:t>
            </a:r>
            <a:r>
              <a:rPr lang="fr-FR" sz="2400" dirty="0" smtClean="0">
                <a:solidFill>
                  <a:schemeClr val="tx1"/>
                </a:solidFill>
              </a:rPr>
              <a:t>  </a:t>
            </a:r>
            <a:endParaRPr lang="fr-FR" sz="2400" dirty="0">
              <a:solidFill>
                <a:schemeClr val="tx1"/>
              </a:solidFill>
            </a:endParaRPr>
          </a:p>
        </p:txBody>
      </p:sp>
      <p:sp>
        <p:nvSpPr>
          <p:cNvPr id="11" name="Étoile à 4 branches 10"/>
          <p:cNvSpPr/>
          <p:nvPr/>
        </p:nvSpPr>
        <p:spPr>
          <a:xfrm>
            <a:off x="1460483" y="1000108"/>
            <a:ext cx="214314" cy="285752"/>
          </a:xfrm>
          <a:prstGeom prst="star4">
            <a:avLst/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Étoile à 4 branches 11"/>
          <p:cNvSpPr/>
          <p:nvPr/>
        </p:nvSpPr>
        <p:spPr>
          <a:xfrm>
            <a:off x="5961077" y="1214422"/>
            <a:ext cx="214314" cy="285752"/>
          </a:xfrm>
          <a:prstGeom prst="star4">
            <a:avLst/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Étoile à 4 branches 12"/>
          <p:cNvSpPr/>
          <p:nvPr/>
        </p:nvSpPr>
        <p:spPr>
          <a:xfrm>
            <a:off x="2103425" y="1071546"/>
            <a:ext cx="214314" cy="285752"/>
          </a:xfrm>
          <a:prstGeom prst="star4">
            <a:avLst/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Étoile à 4 branches 13"/>
          <p:cNvSpPr/>
          <p:nvPr/>
        </p:nvSpPr>
        <p:spPr>
          <a:xfrm>
            <a:off x="5389573" y="1428736"/>
            <a:ext cx="214314" cy="285752"/>
          </a:xfrm>
          <a:prstGeom prst="star4">
            <a:avLst/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Ellipse 16"/>
          <p:cNvSpPr/>
          <p:nvPr/>
        </p:nvSpPr>
        <p:spPr>
          <a:xfrm rot="16200000">
            <a:off x="549649" y="4339833"/>
            <a:ext cx="1785950" cy="2536049"/>
          </a:xfrm>
          <a:prstGeom prst="ellipse">
            <a:avLst/>
          </a:prstGeom>
          <a:gradFill>
            <a:gsLst>
              <a:gs pos="10000">
                <a:schemeClr val="tx2">
                  <a:alpha val="68000"/>
                </a:schemeClr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0" scaled="0"/>
          </a:gra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endParaRPr lang="fr-FR" dirty="0" smtClean="0"/>
          </a:p>
          <a:p>
            <a:pPr algn="ctr"/>
            <a:endParaRPr lang="fr-FR" dirty="0" smtClean="0"/>
          </a:p>
          <a:p>
            <a:pPr algn="ctr"/>
            <a:endParaRPr lang="fr-FR" dirty="0" smtClean="0"/>
          </a:p>
          <a:p>
            <a:pPr algn="ctr"/>
            <a:endParaRPr lang="fr-FR" dirty="0" smtClean="0"/>
          </a:p>
          <a:p>
            <a:pPr algn="ctr"/>
            <a:r>
              <a:rPr lang="fr-FR" dirty="0" smtClean="0"/>
              <a:t>    JE     </a:t>
            </a:r>
          </a:p>
          <a:p>
            <a:pPr algn="ctr"/>
            <a:r>
              <a:rPr lang="fr-FR" dirty="0" smtClean="0"/>
              <a:t> </a:t>
            </a:r>
          </a:p>
        </p:txBody>
      </p:sp>
      <p:sp>
        <p:nvSpPr>
          <p:cNvPr id="19" name="Text Box 24"/>
          <p:cNvSpPr txBox="1">
            <a:spLocks noChangeArrowheads="1"/>
          </p:cNvSpPr>
          <p:nvPr/>
        </p:nvSpPr>
        <p:spPr bwMode="auto">
          <a:xfrm>
            <a:off x="377826" y="3048000"/>
            <a:ext cx="1830387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1200" b="1" dirty="0">
                <a:solidFill>
                  <a:srgbClr val="FF0000"/>
                </a:solidFill>
                <a:latin typeface="Arial Unicode MS" pitchFamily="34" charset="-128"/>
              </a:rPr>
              <a:t>Résultats</a:t>
            </a:r>
            <a:endParaRPr lang="fr-FR" sz="1200" b="1" dirty="0" smtClean="0">
              <a:solidFill>
                <a:srgbClr val="FF0000"/>
              </a:solidFill>
              <a:latin typeface="Arial Unicode MS" pitchFamily="34" charset="-128"/>
            </a:endParaRPr>
          </a:p>
          <a:p>
            <a:pPr algn="ctr"/>
            <a:r>
              <a:rPr lang="fr-FR" sz="1200" b="1" dirty="0" smtClean="0">
                <a:solidFill>
                  <a:srgbClr val="FF0000"/>
                </a:solidFill>
                <a:latin typeface="Arial Unicode MS" pitchFamily="34" charset="-128"/>
              </a:rPr>
              <a:t>Energie</a:t>
            </a:r>
          </a:p>
          <a:p>
            <a:pPr algn="ctr"/>
            <a:r>
              <a:rPr lang="fr-FR" sz="1200" b="1" dirty="0" smtClean="0">
                <a:solidFill>
                  <a:srgbClr val="FF0000"/>
                </a:solidFill>
                <a:latin typeface="Arial Unicode MS" pitchFamily="34" charset="-128"/>
              </a:rPr>
              <a:t>Fierté</a:t>
            </a:r>
            <a:r>
              <a:rPr lang="fr-FR" sz="1200" b="1" dirty="0">
                <a:solidFill>
                  <a:srgbClr val="FF0000"/>
                </a:solidFill>
                <a:latin typeface="Arial Unicode MS" pitchFamily="34" charset="-128"/>
              </a:rPr>
              <a:t>,</a:t>
            </a:r>
            <a:r>
              <a:rPr lang="fr-FR" sz="1200" b="1" dirty="0" smtClean="0">
                <a:solidFill>
                  <a:srgbClr val="FF0000"/>
                </a:solidFill>
                <a:latin typeface="Arial Unicode MS" pitchFamily="34" charset="-128"/>
              </a:rPr>
              <a:t> </a:t>
            </a:r>
          </a:p>
          <a:p>
            <a:pPr algn="ctr"/>
            <a:r>
              <a:rPr lang="fr-FR" sz="1200" b="1" dirty="0" smtClean="0">
                <a:solidFill>
                  <a:srgbClr val="FF0000"/>
                </a:solidFill>
                <a:latin typeface="Arial Unicode MS" pitchFamily="34" charset="-128"/>
              </a:rPr>
              <a:t>Recommencer,</a:t>
            </a:r>
          </a:p>
          <a:p>
            <a:pPr algn="ctr"/>
            <a:r>
              <a:rPr lang="fr-FR" sz="1200" b="1" dirty="0" smtClean="0">
                <a:solidFill>
                  <a:srgbClr val="FF0000"/>
                </a:solidFill>
                <a:latin typeface="Arial Unicode MS" pitchFamily="34" charset="-128"/>
              </a:rPr>
              <a:t>…</a:t>
            </a:r>
          </a:p>
        </p:txBody>
      </p:sp>
      <p:sp>
        <p:nvSpPr>
          <p:cNvPr id="22" name="Étoile à 4 branches 21"/>
          <p:cNvSpPr/>
          <p:nvPr/>
        </p:nvSpPr>
        <p:spPr>
          <a:xfrm>
            <a:off x="3198813" y="1700210"/>
            <a:ext cx="214314" cy="357190"/>
          </a:xfrm>
          <a:prstGeom prst="star4">
            <a:avLst/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27" name="Connecteur droit 26"/>
          <p:cNvCxnSpPr/>
          <p:nvPr/>
        </p:nvCxnSpPr>
        <p:spPr>
          <a:xfrm>
            <a:off x="1246201" y="4581516"/>
            <a:ext cx="1114412" cy="295284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pic>
        <p:nvPicPr>
          <p:cNvPr id="1026" name="Picture 2" descr="C:\Program Files\Microsoft Office\MEDIA\OFFICE12\Bullets\BD21295_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89013" y="5410200"/>
            <a:ext cx="500066" cy="433390"/>
          </a:xfrm>
          <a:prstGeom prst="rect">
            <a:avLst/>
          </a:prstGeom>
          <a:noFill/>
        </p:spPr>
      </p:pic>
      <p:sp>
        <p:nvSpPr>
          <p:cNvPr id="31" name="ZoneTexte 30"/>
          <p:cNvSpPr txBox="1"/>
          <p:nvPr/>
        </p:nvSpPr>
        <p:spPr>
          <a:xfrm rot="19829979">
            <a:off x="159024" y="4309673"/>
            <a:ext cx="16430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solidFill>
                  <a:schemeClr val="accent2">
                    <a:lumMod val="75000"/>
                  </a:schemeClr>
                </a:solidFill>
              </a:rPr>
              <a:t>Zone de risque</a:t>
            </a:r>
            <a:endParaRPr lang="fr-FR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4" name="ZoneTexte 33"/>
          <p:cNvSpPr txBox="1"/>
          <p:nvPr/>
        </p:nvSpPr>
        <p:spPr>
          <a:xfrm rot="20693494">
            <a:off x="-2534" y="3516269"/>
            <a:ext cx="1928826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b="1" dirty="0" smtClean="0">
                <a:solidFill>
                  <a:schemeClr val="bg1"/>
                </a:solidFill>
              </a:rPr>
              <a:t>Réel </a:t>
            </a:r>
          </a:p>
          <a:p>
            <a:r>
              <a:rPr lang="fr-FR" dirty="0" smtClean="0">
                <a:solidFill>
                  <a:schemeClr val="bg1"/>
                </a:solidFill>
              </a:rPr>
              <a:t>Impensable</a:t>
            </a:r>
            <a:endParaRPr lang="fr-FR" dirty="0">
              <a:solidFill>
                <a:schemeClr val="bg1"/>
              </a:solidFill>
            </a:endParaRPr>
          </a:p>
        </p:txBody>
      </p:sp>
      <p:pic>
        <p:nvPicPr>
          <p:cNvPr id="1028" name="Picture 4" descr="C:\Documents and Settings\mlegentil.IGS2003\Local Settings\Temporary Internet Files\Content.IE5\07FZCOBU\MC900441361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460747" y="0"/>
            <a:ext cx="728658" cy="728658"/>
          </a:xfrm>
          <a:prstGeom prst="rect">
            <a:avLst/>
          </a:prstGeom>
          <a:noFill/>
        </p:spPr>
      </p:pic>
      <p:pic>
        <p:nvPicPr>
          <p:cNvPr id="1030" name="Picture 6" descr="C:\Documents and Settings\mlegentil.IGS2003\Local Settings\Temporary Internet Files\Content.IE5\0K3IEQWN\MC900441703[1]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341813" y="0"/>
            <a:ext cx="657220" cy="657220"/>
          </a:xfrm>
          <a:prstGeom prst="rect">
            <a:avLst/>
          </a:prstGeom>
          <a:noFill/>
        </p:spPr>
      </p:pic>
      <p:pic>
        <p:nvPicPr>
          <p:cNvPr id="1031" name="Picture 7" descr="C:\Documents and Settings\mlegentil.IGS2003\Local Settings\Temporary Internet Files\Content.IE5\QLLKS61T\MC900433160[1]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665413" y="0"/>
            <a:ext cx="628608" cy="628608"/>
          </a:xfrm>
          <a:prstGeom prst="rect">
            <a:avLst/>
          </a:prstGeom>
          <a:noFill/>
        </p:spPr>
      </p:pic>
      <p:cxnSp>
        <p:nvCxnSpPr>
          <p:cNvPr id="38" name="Connecteur droit avec flèche 37"/>
          <p:cNvCxnSpPr/>
          <p:nvPr/>
        </p:nvCxnSpPr>
        <p:spPr>
          <a:xfrm rot="5400000" flipH="1" flipV="1">
            <a:off x="1810525" y="4364842"/>
            <a:ext cx="442924" cy="28575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grpSp>
        <p:nvGrpSpPr>
          <p:cNvPr id="2" name="Groupe 46"/>
          <p:cNvGrpSpPr/>
          <p:nvPr/>
        </p:nvGrpSpPr>
        <p:grpSpPr>
          <a:xfrm>
            <a:off x="2103425" y="4143380"/>
            <a:ext cx="214314" cy="142876"/>
            <a:chOff x="4214810" y="4500570"/>
            <a:chExt cx="142876" cy="142876"/>
          </a:xfrm>
        </p:grpSpPr>
        <p:cxnSp>
          <p:nvCxnSpPr>
            <p:cNvPr id="43" name="Connecteur droit 42"/>
            <p:cNvCxnSpPr/>
            <p:nvPr/>
          </p:nvCxnSpPr>
          <p:spPr>
            <a:xfrm rot="16200000" flipH="1">
              <a:off x="4214810" y="4500570"/>
              <a:ext cx="142876" cy="142876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45" name="Connecteur droit 44"/>
            <p:cNvCxnSpPr/>
            <p:nvPr/>
          </p:nvCxnSpPr>
          <p:spPr>
            <a:xfrm rot="5400000">
              <a:off x="4214810" y="4500570"/>
              <a:ext cx="142876" cy="142876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cxnSp>
        <p:nvCxnSpPr>
          <p:cNvPr id="52" name="Connecteur droit avec flèche 51"/>
          <p:cNvCxnSpPr/>
          <p:nvPr/>
        </p:nvCxnSpPr>
        <p:spPr>
          <a:xfrm rot="5400000">
            <a:off x="1584312" y="4805369"/>
            <a:ext cx="404808" cy="22383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56" name="Étoile à 4 branches 55"/>
          <p:cNvSpPr/>
          <p:nvPr/>
        </p:nvSpPr>
        <p:spPr>
          <a:xfrm>
            <a:off x="4389441" y="1571612"/>
            <a:ext cx="214314" cy="285752"/>
          </a:xfrm>
          <a:prstGeom prst="star4">
            <a:avLst/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Flèche vers le haut 8"/>
          <p:cNvSpPr/>
          <p:nvPr/>
        </p:nvSpPr>
        <p:spPr>
          <a:xfrm rot="1733403">
            <a:off x="1981077" y="1614596"/>
            <a:ext cx="497073" cy="3919416"/>
          </a:xfrm>
          <a:prstGeom prst="upArrow">
            <a:avLst>
              <a:gd name="adj1" fmla="val 17520"/>
              <a:gd name="adj2" fmla="val 50000"/>
            </a:avLst>
          </a:prstGeom>
          <a:gradFill>
            <a:gsLst>
              <a:gs pos="10000">
                <a:schemeClr val="tx2">
                  <a:alpha val="68000"/>
                </a:schemeClr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200" dirty="0" smtClean="0"/>
          </a:p>
          <a:p>
            <a:pPr algn="ctr"/>
            <a:endParaRPr lang="fr-FR" sz="1200" dirty="0"/>
          </a:p>
        </p:txBody>
      </p:sp>
      <p:sp>
        <p:nvSpPr>
          <p:cNvPr id="30" name="Text Box 24"/>
          <p:cNvSpPr txBox="1">
            <a:spLocks noChangeArrowheads="1"/>
          </p:cNvSpPr>
          <p:nvPr/>
        </p:nvSpPr>
        <p:spPr bwMode="auto">
          <a:xfrm>
            <a:off x="3467100" y="2286000"/>
            <a:ext cx="1830387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1800" b="1" dirty="0" smtClean="0">
                <a:solidFill>
                  <a:srgbClr val="FF0000"/>
                </a:solidFill>
                <a:latin typeface="Arial Unicode MS" pitchFamily="34" charset="-128"/>
              </a:rPr>
              <a:t>1.</a:t>
            </a:r>
          </a:p>
          <a:p>
            <a:pPr algn="ctr"/>
            <a:r>
              <a:rPr lang="fr-FR" sz="1800" b="1" dirty="0" smtClean="0">
                <a:solidFill>
                  <a:srgbClr val="FF0000"/>
                </a:solidFill>
                <a:latin typeface="Arial Unicode MS" pitchFamily="34" charset="-128"/>
              </a:rPr>
              <a:t>Raconte ma vie AUJOURD’HUI</a:t>
            </a:r>
          </a:p>
          <a:p>
            <a:pPr algn="ctr"/>
            <a:r>
              <a:rPr lang="fr-FR" b="1" dirty="0" smtClean="0">
                <a:solidFill>
                  <a:srgbClr val="FF0000"/>
                </a:solidFill>
                <a:latin typeface="Arial Unicode MS" pitchFamily="34" charset="-128"/>
              </a:rPr>
              <a:t>le 17 novembre</a:t>
            </a:r>
            <a:endParaRPr lang="fr-FR" sz="1800" b="1" dirty="0" smtClean="0">
              <a:solidFill>
                <a:srgbClr val="FF0000"/>
              </a:solidFill>
              <a:latin typeface="Arial Unicode MS" pitchFamily="34" charset="-128"/>
            </a:endParaRPr>
          </a:p>
        </p:txBody>
      </p:sp>
      <p:sp>
        <p:nvSpPr>
          <p:cNvPr id="32" name="Text Box 24"/>
          <p:cNvSpPr txBox="1">
            <a:spLocks noChangeArrowheads="1"/>
          </p:cNvSpPr>
          <p:nvPr/>
        </p:nvSpPr>
        <p:spPr bwMode="auto">
          <a:xfrm>
            <a:off x="3467100" y="3429000"/>
            <a:ext cx="183038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1800" b="1" dirty="0" smtClean="0">
                <a:solidFill>
                  <a:srgbClr val="FF0000"/>
                </a:solidFill>
                <a:latin typeface="Arial Unicode MS" pitchFamily="34" charset="-128"/>
              </a:rPr>
              <a:t>2012</a:t>
            </a:r>
          </a:p>
        </p:txBody>
      </p:sp>
      <p:sp>
        <p:nvSpPr>
          <p:cNvPr id="35" name="Text Box 24"/>
          <p:cNvSpPr txBox="1">
            <a:spLocks noChangeArrowheads="1"/>
          </p:cNvSpPr>
          <p:nvPr/>
        </p:nvSpPr>
        <p:spPr bwMode="auto">
          <a:xfrm>
            <a:off x="2971800" y="4038600"/>
            <a:ext cx="2820987" cy="25853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fr-FR" sz="1800" b="1" dirty="0" smtClean="0">
                <a:solidFill>
                  <a:srgbClr val="0000FF"/>
                </a:solidFill>
                <a:latin typeface="Arial Unicode MS" pitchFamily="34" charset="-128"/>
              </a:rPr>
              <a:t>JE</a:t>
            </a:r>
          </a:p>
          <a:p>
            <a:pPr algn="ctr"/>
            <a:r>
              <a:rPr lang="fr-FR" b="1" dirty="0" smtClean="0">
                <a:solidFill>
                  <a:srgbClr val="0000FF"/>
                </a:solidFill>
                <a:latin typeface="Arial Unicode MS" pitchFamily="34" charset="-128"/>
              </a:rPr>
              <a:t>présent</a:t>
            </a:r>
          </a:p>
          <a:p>
            <a:pPr algn="ctr"/>
            <a:r>
              <a:rPr lang="fr-FR" b="1" dirty="0" smtClean="0">
                <a:solidFill>
                  <a:srgbClr val="0000FF"/>
                </a:solidFill>
                <a:latin typeface="Arial Unicode MS" pitchFamily="34" charset="-128"/>
              </a:rPr>
              <a:t>à un enfant en 8 ans</a:t>
            </a:r>
          </a:p>
          <a:p>
            <a:pPr algn="ctr"/>
            <a:r>
              <a:rPr lang="fr-FR" b="1" dirty="0" smtClean="0">
                <a:solidFill>
                  <a:srgbClr val="0000FF"/>
                </a:solidFill>
                <a:latin typeface="Arial Unicode MS" pitchFamily="34" charset="-128"/>
              </a:rPr>
              <a:t>c</a:t>
            </a:r>
            <a:r>
              <a:rPr lang="fr-FR" sz="1800" b="1" dirty="0" smtClean="0">
                <a:solidFill>
                  <a:srgbClr val="0000FF"/>
                </a:solidFill>
                <a:latin typeface="Arial Unicode MS" pitchFamily="34" charset="-128"/>
              </a:rPr>
              <a:t>oncret</a:t>
            </a:r>
          </a:p>
          <a:p>
            <a:pPr algn="ctr"/>
            <a:r>
              <a:rPr lang="fr-FR" b="1" dirty="0" smtClean="0">
                <a:solidFill>
                  <a:srgbClr val="0000FF"/>
                </a:solidFill>
                <a:latin typeface="Arial Unicode MS" pitchFamily="34" charset="-128"/>
              </a:rPr>
              <a:t>émotions</a:t>
            </a:r>
          </a:p>
          <a:p>
            <a:pPr algn="ctr"/>
            <a:r>
              <a:rPr lang="fr-FR" b="1" dirty="0" smtClean="0">
                <a:solidFill>
                  <a:srgbClr val="0000FF"/>
                </a:solidFill>
                <a:latin typeface="Arial Unicode MS" pitchFamily="34" charset="-128"/>
              </a:rPr>
              <a:t>s</a:t>
            </a:r>
            <a:r>
              <a:rPr lang="fr-FR" sz="1800" b="1" dirty="0" smtClean="0">
                <a:solidFill>
                  <a:srgbClr val="0000FF"/>
                </a:solidFill>
                <a:latin typeface="Arial Unicode MS" pitchFamily="34" charset="-128"/>
              </a:rPr>
              <a:t>ensations, couleurs</a:t>
            </a:r>
          </a:p>
          <a:p>
            <a:pPr algn="ctr"/>
            <a:r>
              <a:rPr lang="fr-FR" sz="1800" b="1" dirty="0" smtClean="0">
                <a:solidFill>
                  <a:srgbClr val="0000FF"/>
                </a:solidFill>
                <a:latin typeface="Arial Unicode MS" pitchFamily="34" charset="-128"/>
              </a:rPr>
              <a:t>Ambitieux</a:t>
            </a:r>
          </a:p>
          <a:p>
            <a:pPr algn="ctr"/>
            <a:r>
              <a:rPr lang="fr-FR" b="1" dirty="0" smtClean="0">
                <a:solidFill>
                  <a:srgbClr val="0000FF"/>
                </a:solidFill>
                <a:latin typeface="Arial Unicode MS" pitchFamily="34" charset="-128"/>
              </a:rPr>
              <a:t>r</a:t>
            </a:r>
            <a:r>
              <a:rPr lang="fr-FR" sz="1800" b="1" dirty="0" smtClean="0">
                <a:solidFill>
                  <a:srgbClr val="0000FF"/>
                </a:solidFill>
                <a:latin typeface="Arial Unicode MS" pitchFamily="34" charset="-128"/>
              </a:rPr>
              <a:t>éaliste</a:t>
            </a:r>
          </a:p>
          <a:p>
            <a:pPr algn="ctr"/>
            <a:r>
              <a:rPr lang="fr-FR" b="1" dirty="0" smtClean="0">
                <a:solidFill>
                  <a:srgbClr val="0000FF"/>
                </a:solidFill>
                <a:latin typeface="Arial Unicode MS" pitchFamily="34" charset="-128"/>
              </a:rPr>
              <a:t>projets</a:t>
            </a:r>
            <a:endParaRPr lang="fr-FR" sz="1800" b="1" dirty="0" smtClean="0">
              <a:solidFill>
                <a:srgbClr val="0000FF"/>
              </a:solidFill>
              <a:latin typeface="Arial Unicode MS" pitchFamily="34" charset="-128"/>
            </a:endParaRPr>
          </a:p>
        </p:txBody>
      </p:sp>
      <p:sp>
        <p:nvSpPr>
          <p:cNvPr id="36" name="Text Box 24"/>
          <p:cNvSpPr txBox="1">
            <a:spLocks noChangeArrowheads="1"/>
          </p:cNvSpPr>
          <p:nvPr/>
        </p:nvSpPr>
        <p:spPr bwMode="auto">
          <a:xfrm>
            <a:off x="5410200" y="2286000"/>
            <a:ext cx="1830387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b="1" dirty="0" smtClean="0">
                <a:solidFill>
                  <a:srgbClr val="008000"/>
                </a:solidFill>
                <a:latin typeface="Arial Unicode MS" pitchFamily="34" charset="-128"/>
              </a:rPr>
              <a:t>2</a:t>
            </a:r>
            <a:r>
              <a:rPr lang="fr-FR" sz="1800" b="1" dirty="0" smtClean="0">
                <a:solidFill>
                  <a:srgbClr val="008000"/>
                </a:solidFill>
                <a:latin typeface="Arial Unicode MS" pitchFamily="34" charset="-128"/>
              </a:rPr>
              <a:t>.</a:t>
            </a:r>
          </a:p>
          <a:p>
            <a:pPr algn="ctr"/>
            <a:r>
              <a:rPr lang="fr-FR" sz="1800" b="1" dirty="0" smtClean="0">
                <a:solidFill>
                  <a:srgbClr val="008000"/>
                </a:solidFill>
                <a:latin typeface="Arial Unicode MS" pitchFamily="34" charset="-128"/>
              </a:rPr>
              <a:t>Je me souviens,</a:t>
            </a:r>
          </a:p>
          <a:p>
            <a:pPr algn="ctr"/>
            <a:r>
              <a:rPr lang="fr-FR" b="1" dirty="0" smtClean="0">
                <a:solidFill>
                  <a:srgbClr val="008000"/>
                </a:solidFill>
                <a:latin typeface="Arial Unicode MS" pitchFamily="34" charset="-128"/>
              </a:rPr>
              <a:t>ce qui me faisait peur fin 2011</a:t>
            </a:r>
            <a:endParaRPr lang="fr-FR" sz="1800" b="1" dirty="0" smtClean="0">
              <a:solidFill>
                <a:srgbClr val="008000"/>
              </a:solidFill>
              <a:latin typeface="Arial Unicode MS" pitchFamily="34" charset="-128"/>
            </a:endParaRPr>
          </a:p>
        </p:txBody>
      </p:sp>
      <p:sp>
        <p:nvSpPr>
          <p:cNvPr id="37" name="Text Box 24"/>
          <p:cNvSpPr txBox="1">
            <a:spLocks noChangeArrowheads="1"/>
          </p:cNvSpPr>
          <p:nvPr/>
        </p:nvSpPr>
        <p:spPr bwMode="auto">
          <a:xfrm>
            <a:off x="7313613" y="2286000"/>
            <a:ext cx="1830387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b="1" dirty="0" smtClean="0">
                <a:solidFill>
                  <a:schemeClr val="accent2">
                    <a:lumMod val="75000"/>
                  </a:schemeClr>
                </a:solidFill>
                <a:latin typeface="Arial Unicode MS" pitchFamily="34" charset="-128"/>
              </a:rPr>
              <a:t>3</a:t>
            </a:r>
            <a:r>
              <a:rPr lang="fr-FR" sz="1800" b="1" dirty="0" smtClean="0">
                <a:solidFill>
                  <a:schemeClr val="accent2">
                    <a:lumMod val="75000"/>
                  </a:schemeClr>
                </a:solidFill>
                <a:latin typeface="Arial Unicode MS" pitchFamily="34" charset="-128"/>
              </a:rPr>
              <a:t>.</a:t>
            </a:r>
          </a:p>
          <a:p>
            <a:pPr algn="ctr"/>
            <a:r>
              <a:rPr lang="fr-FR" b="1" dirty="0" smtClean="0">
                <a:solidFill>
                  <a:schemeClr val="accent2">
                    <a:lumMod val="75000"/>
                  </a:schemeClr>
                </a:solidFill>
                <a:latin typeface="Arial Unicode MS" pitchFamily="34" charset="-128"/>
              </a:rPr>
              <a:t>Ce que j’ai fait d’innovant en décembre 2011</a:t>
            </a:r>
            <a:endParaRPr lang="fr-FR" sz="1800" b="1" dirty="0" smtClean="0">
              <a:solidFill>
                <a:schemeClr val="accent2">
                  <a:lumMod val="75000"/>
                </a:schemeClr>
              </a:solidFill>
              <a:latin typeface="Arial Unicode MS" pitchFamily="34" charset="-128"/>
            </a:endParaRPr>
          </a:p>
        </p:txBody>
      </p:sp>
      <p:sp>
        <p:nvSpPr>
          <p:cNvPr id="41" name="ZoneTexte 40"/>
          <p:cNvSpPr txBox="1"/>
          <p:nvPr/>
        </p:nvSpPr>
        <p:spPr>
          <a:xfrm rot="20693494">
            <a:off x="54908" y="2220868"/>
            <a:ext cx="1928826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b="1" dirty="0" smtClean="0"/>
              <a:t>inconnu </a:t>
            </a:r>
          </a:p>
          <a:p>
            <a:r>
              <a:rPr lang="fr-FR" dirty="0" smtClean="0"/>
              <a:t>Non savoir</a:t>
            </a:r>
            <a:endParaRPr lang="fr-FR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  <p:bldP spid="32" grpId="0"/>
      <p:bldP spid="35" grpId="0"/>
      <p:bldP spid="36" grpId="0"/>
      <p:bldP spid="3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Ellipse 39"/>
          <p:cNvSpPr/>
          <p:nvPr/>
        </p:nvSpPr>
        <p:spPr>
          <a:xfrm>
            <a:off x="-914400" y="3048000"/>
            <a:ext cx="3276600" cy="2209800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9" name="Ellipse 28"/>
          <p:cNvSpPr/>
          <p:nvPr/>
        </p:nvSpPr>
        <p:spPr>
          <a:xfrm>
            <a:off x="-430239" y="4071942"/>
            <a:ext cx="2714644" cy="2428892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5" name="Rectangle 24"/>
          <p:cNvSpPr/>
          <p:nvPr/>
        </p:nvSpPr>
        <p:spPr>
          <a:xfrm>
            <a:off x="76200" y="6429396"/>
            <a:ext cx="2362200" cy="42860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alibri (Corps)"/>
                <a:cs typeface="Calibri (Corps)"/>
              </a:rPr>
              <a:t>Zone de Confort</a:t>
            </a:r>
            <a:endParaRPr lang="fr-FR" dirty="0">
              <a:solidFill>
                <a:schemeClr val="tx2">
                  <a:lumMod val="60000"/>
                  <a:lumOff val="40000"/>
                </a:schemeClr>
              </a:solidFill>
              <a:latin typeface="Calibri (Corps)"/>
              <a:cs typeface="Calibri (Corps)"/>
            </a:endParaRPr>
          </a:p>
        </p:txBody>
      </p:sp>
      <p:sp>
        <p:nvSpPr>
          <p:cNvPr id="8" name="Rectangle à coins arrondis 7"/>
          <p:cNvSpPr/>
          <p:nvPr/>
        </p:nvSpPr>
        <p:spPr>
          <a:xfrm>
            <a:off x="793731" y="642918"/>
            <a:ext cx="5226069" cy="1338282"/>
          </a:xfrm>
          <a:prstGeom prst="roundRect">
            <a:avLst/>
          </a:prstGeom>
          <a:blipFill>
            <a:blip r:embed="rId2" cstate="print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dirty="0" smtClean="0">
                <a:solidFill>
                  <a:schemeClr val="tx1"/>
                </a:solidFill>
              </a:rPr>
              <a:t>   </a:t>
            </a:r>
            <a:endParaRPr lang="fr-FR" sz="2400" dirty="0">
              <a:solidFill>
                <a:schemeClr val="tx1"/>
              </a:solidFill>
            </a:endParaRPr>
          </a:p>
        </p:txBody>
      </p:sp>
      <p:sp>
        <p:nvSpPr>
          <p:cNvPr id="11" name="Étoile à 4 branches 10"/>
          <p:cNvSpPr/>
          <p:nvPr/>
        </p:nvSpPr>
        <p:spPr>
          <a:xfrm>
            <a:off x="927083" y="1000108"/>
            <a:ext cx="214314" cy="285752"/>
          </a:xfrm>
          <a:prstGeom prst="star4">
            <a:avLst/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Étoile à 4 branches 11"/>
          <p:cNvSpPr/>
          <p:nvPr/>
        </p:nvSpPr>
        <p:spPr>
          <a:xfrm>
            <a:off x="5427677" y="1214422"/>
            <a:ext cx="214314" cy="285752"/>
          </a:xfrm>
          <a:prstGeom prst="star4">
            <a:avLst/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Étoile à 4 branches 12"/>
          <p:cNvSpPr/>
          <p:nvPr/>
        </p:nvSpPr>
        <p:spPr>
          <a:xfrm>
            <a:off x="1570025" y="1071546"/>
            <a:ext cx="214314" cy="285752"/>
          </a:xfrm>
          <a:prstGeom prst="star4">
            <a:avLst/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Étoile à 4 branches 13"/>
          <p:cNvSpPr/>
          <p:nvPr/>
        </p:nvSpPr>
        <p:spPr>
          <a:xfrm>
            <a:off x="4856173" y="1428736"/>
            <a:ext cx="214314" cy="285752"/>
          </a:xfrm>
          <a:prstGeom prst="star4">
            <a:avLst/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Ellipse 16"/>
          <p:cNvSpPr/>
          <p:nvPr/>
        </p:nvSpPr>
        <p:spPr>
          <a:xfrm rot="16200000">
            <a:off x="16249" y="4339833"/>
            <a:ext cx="1785950" cy="2536049"/>
          </a:xfrm>
          <a:prstGeom prst="ellipse">
            <a:avLst/>
          </a:prstGeom>
          <a:gradFill>
            <a:gsLst>
              <a:gs pos="10000">
                <a:schemeClr val="tx2">
                  <a:alpha val="68000"/>
                </a:schemeClr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0" scaled="0"/>
          </a:gra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endParaRPr lang="fr-FR" dirty="0" smtClean="0"/>
          </a:p>
          <a:p>
            <a:pPr algn="ctr"/>
            <a:endParaRPr lang="fr-FR" dirty="0" smtClean="0"/>
          </a:p>
          <a:p>
            <a:pPr algn="ctr"/>
            <a:endParaRPr lang="fr-FR" dirty="0" smtClean="0"/>
          </a:p>
          <a:p>
            <a:pPr algn="ctr"/>
            <a:endParaRPr lang="fr-FR" dirty="0" smtClean="0"/>
          </a:p>
          <a:p>
            <a:pPr algn="ctr"/>
            <a:r>
              <a:rPr lang="fr-FR" dirty="0" smtClean="0"/>
              <a:t>    JE     </a:t>
            </a:r>
          </a:p>
          <a:p>
            <a:pPr algn="ctr"/>
            <a:r>
              <a:rPr lang="fr-FR" dirty="0" smtClean="0"/>
              <a:t> </a:t>
            </a:r>
          </a:p>
        </p:txBody>
      </p:sp>
      <p:sp>
        <p:nvSpPr>
          <p:cNvPr id="22" name="Étoile à 4 branches 21"/>
          <p:cNvSpPr/>
          <p:nvPr/>
        </p:nvSpPr>
        <p:spPr>
          <a:xfrm>
            <a:off x="2665413" y="1700210"/>
            <a:ext cx="214314" cy="357190"/>
          </a:xfrm>
          <a:prstGeom prst="star4">
            <a:avLst/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27" name="Connecteur droit 26"/>
          <p:cNvCxnSpPr/>
          <p:nvPr/>
        </p:nvCxnSpPr>
        <p:spPr>
          <a:xfrm>
            <a:off x="712801" y="4581516"/>
            <a:ext cx="1114412" cy="295284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pic>
        <p:nvPicPr>
          <p:cNvPr id="1026" name="Picture 2" descr="C:\Program Files\Microsoft Office\MEDIA\OFFICE12\Bullets\BD21295_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5613" y="5410200"/>
            <a:ext cx="500066" cy="433390"/>
          </a:xfrm>
          <a:prstGeom prst="rect">
            <a:avLst/>
          </a:prstGeom>
          <a:noFill/>
        </p:spPr>
      </p:pic>
      <p:pic>
        <p:nvPicPr>
          <p:cNvPr id="1028" name="Picture 4" descr="C:\Documents and Settings\mlegentil.IGS2003\Local Settings\Temporary Internet Files\Content.IE5\07FZCOBU\MC900441361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927347" y="0"/>
            <a:ext cx="728658" cy="728658"/>
          </a:xfrm>
          <a:prstGeom prst="rect">
            <a:avLst/>
          </a:prstGeom>
          <a:noFill/>
        </p:spPr>
      </p:pic>
      <p:pic>
        <p:nvPicPr>
          <p:cNvPr id="1030" name="Picture 6" descr="C:\Documents and Settings\mlegentil.IGS2003\Local Settings\Temporary Internet Files\Content.IE5\0K3IEQWN\MC900441703[1]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808413" y="0"/>
            <a:ext cx="657220" cy="657220"/>
          </a:xfrm>
          <a:prstGeom prst="rect">
            <a:avLst/>
          </a:prstGeom>
          <a:noFill/>
        </p:spPr>
      </p:pic>
      <p:pic>
        <p:nvPicPr>
          <p:cNvPr id="1031" name="Picture 7" descr="C:\Documents and Settings\mlegentil.IGS2003\Local Settings\Temporary Internet Files\Content.IE5\QLLKS61T\MC900433160[1]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132013" y="0"/>
            <a:ext cx="628608" cy="628608"/>
          </a:xfrm>
          <a:prstGeom prst="rect">
            <a:avLst/>
          </a:prstGeom>
          <a:noFill/>
        </p:spPr>
      </p:pic>
      <p:cxnSp>
        <p:nvCxnSpPr>
          <p:cNvPr id="38" name="Connecteur droit avec flèche 37"/>
          <p:cNvCxnSpPr/>
          <p:nvPr/>
        </p:nvCxnSpPr>
        <p:spPr>
          <a:xfrm rot="5400000" flipH="1" flipV="1">
            <a:off x="1277125" y="4364842"/>
            <a:ext cx="442924" cy="28575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grpSp>
        <p:nvGrpSpPr>
          <p:cNvPr id="2" name="Groupe 46"/>
          <p:cNvGrpSpPr/>
          <p:nvPr/>
        </p:nvGrpSpPr>
        <p:grpSpPr>
          <a:xfrm>
            <a:off x="1570025" y="4143380"/>
            <a:ext cx="214314" cy="142876"/>
            <a:chOff x="4214810" y="4500570"/>
            <a:chExt cx="142876" cy="142876"/>
          </a:xfrm>
        </p:grpSpPr>
        <p:cxnSp>
          <p:nvCxnSpPr>
            <p:cNvPr id="43" name="Connecteur droit 42"/>
            <p:cNvCxnSpPr/>
            <p:nvPr/>
          </p:nvCxnSpPr>
          <p:spPr>
            <a:xfrm rot="16200000" flipH="1">
              <a:off x="4214810" y="4500570"/>
              <a:ext cx="142876" cy="142876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45" name="Connecteur droit 44"/>
            <p:cNvCxnSpPr/>
            <p:nvPr/>
          </p:nvCxnSpPr>
          <p:spPr>
            <a:xfrm rot="5400000">
              <a:off x="4214810" y="4500570"/>
              <a:ext cx="142876" cy="142876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cxnSp>
        <p:nvCxnSpPr>
          <p:cNvPr id="52" name="Connecteur droit avec flèche 51"/>
          <p:cNvCxnSpPr/>
          <p:nvPr/>
        </p:nvCxnSpPr>
        <p:spPr>
          <a:xfrm rot="5400000">
            <a:off x="1050912" y="4805369"/>
            <a:ext cx="404808" cy="22383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56" name="Étoile à 4 branches 55"/>
          <p:cNvSpPr/>
          <p:nvPr/>
        </p:nvSpPr>
        <p:spPr>
          <a:xfrm>
            <a:off x="3856041" y="1571612"/>
            <a:ext cx="214314" cy="285752"/>
          </a:xfrm>
          <a:prstGeom prst="star4">
            <a:avLst/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Flèche vers le haut 8"/>
          <p:cNvSpPr/>
          <p:nvPr/>
        </p:nvSpPr>
        <p:spPr>
          <a:xfrm rot="1733403">
            <a:off x="1447677" y="1614596"/>
            <a:ext cx="497073" cy="3919416"/>
          </a:xfrm>
          <a:prstGeom prst="upArrow">
            <a:avLst>
              <a:gd name="adj1" fmla="val 17520"/>
              <a:gd name="adj2" fmla="val 50000"/>
            </a:avLst>
          </a:prstGeom>
          <a:gradFill>
            <a:gsLst>
              <a:gs pos="10000">
                <a:schemeClr val="tx2">
                  <a:alpha val="68000"/>
                </a:schemeClr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200" dirty="0" smtClean="0"/>
          </a:p>
          <a:p>
            <a:pPr algn="ctr"/>
            <a:endParaRPr lang="fr-FR" sz="1200" dirty="0"/>
          </a:p>
        </p:txBody>
      </p:sp>
      <p:sp>
        <p:nvSpPr>
          <p:cNvPr id="39" name="Text Box 24"/>
          <p:cNvSpPr txBox="1">
            <a:spLocks noChangeArrowheads="1"/>
          </p:cNvSpPr>
          <p:nvPr/>
        </p:nvSpPr>
        <p:spPr bwMode="auto">
          <a:xfrm>
            <a:off x="-155574" y="3048000"/>
            <a:ext cx="1830387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1200" b="1" dirty="0">
                <a:solidFill>
                  <a:srgbClr val="FF0000"/>
                </a:solidFill>
                <a:latin typeface="Arial Unicode MS" pitchFamily="34" charset="-128"/>
              </a:rPr>
              <a:t>Résultats</a:t>
            </a:r>
            <a:endParaRPr lang="fr-FR" sz="1200" b="1" dirty="0" smtClean="0">
              <a:solidFill>
                <a:srgbClr val="FF0000"/>
              </a:solidFill>
              <a:latin typeface="Arial Unicode MS" pitchFamily="34" charset="-128"/>
            </a:endParaRPr>
          </a:p>
          <a:p>
            <a:pPr algn="ctr"/>
            <a:r>
              <a:rPr lang="fr-FR" sz="1200" b="1" dirty="0" smtClean="0">
                <a:solidFill>
                  <a:srgbClr val="FF0000"/>
                </a:solidFill>
                <a:latin typeface="Arial Unicode MS" pitchFamily="34" charset="-128"/>
              </a:rPr>
              <a:t>Energie</a:t>
            </a:r>
          </a:p>
          <a:p>
            <a:pPr algn="ctr"/>
            <a:r>
              <a:rPr lang="fr-FR" sz="1200" b="1" dirty="0" smtClean="0">
                <a:solidFill>
                  <a:srgbClr val="FF0000"/>
                </a:solidFill>
                <a:latin typeface="Arial Unicode MS" pitchFamily="34" charset="-128"/>
              </a:rPr>
              <a:t>Fierté</a:t>
            </a:r>
            <a:r>
              <a:rPr lang="fr-FR" sz="1200" b="1" dirty="0">
                <a:solidFill>
                  <a:srgbClr val="FF0000"/>
                </a:solidFill>
                <a:latin typeface="Arial Unicode MS" pitchFamily="34" charset="-128"/>
              </a:rPr>
              <a:t>,</a:t>
            </a:r>
            <a:r>
              <a:rPr lang="fr-FR" sz="1200" b="1" dirty="0" smtClean="0">
                <a:solidFill>
                  <a:srgbClr val="FF0000"/>
                </a:solidFill>
                <a:latin typeface="Arial Unicode MS" pitchFamily="34" charset="-128"/>
              </a:rPr>
              <a:t> </a:t>
            </a:r>
          </a:p>
          <a:p>
            <a:pPr algn="ctr"/>
            <a:r>
              <a:rPr lang="fr-FR" sz="1200" b="1" dirty="0" smtClean="0">
                <a:solidFill>
                  <a:srgbClr val="FF0000"/>
                </a:solidFill>
                <a:latin typeface="Arial Unicode MS" pitchFamily="34" charset="-128"/>
              </a:rPr>
              <a:t>Recommencer,</a:t>
            </a:r>
          </a:p>
          <a:p>
            <a:pPr algn="ctr"/>
            <a:r>
              <a:rPr lang="fr-FR" sz="1200" b="1" dirty="0" smtClean="0">
                <a:solidFill>
                  <a:srgbClr val="FF0000"/>
                </a:solidFill>
                <a:latin typeface="Arial Unicode MS" pitchFamily="34" charset="-128"/>
              </a:rPr>
              <a:t>…</a:t>
            </a:r>
          </a:p>
        </p:txBody>
      </p:sp>
      <p:sp>
        <p:nvSpPr>
          <p:cNvPr id="41" name="ZoneTexte 40"/>
          <p:cNvSpPr txBox="1"/>
          <p:nvPr/>
        </p:nvSpPr>
        <p:spPr>
          <a:xfrm rot="20693494">
            <a:off x="33565" y="3622634"/>
            <a:ext cx="192882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b="1" dirty="0" smtClean="0">
                <a:solidFill>
                  <a:schemeClr val="bg1"/>
                </a:solidFill>
              </a:rPr>
              <a:t>Réel</a:t>
            </a:r>
          </a:p>
        </p:txBody>
      </p:sp>
      <p:sp>
        <p:nvSpPr>
          <p:cNvPr id="44" name="Text Box 24"/>
          <p:cNvSpPr txBox="1">
            <a:spLocks noChangeArrowheads="1"/>
          </p:cNvSpPr>
          <p:nvPr/>
        </p:nvSpPr>
        <p:spPr bwMode="auto">
          <a:xfrm>
            <a:off x="3314700" y="1981200"/>
            <a:ext cx="1830387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1600" dirty="0" smtClean="0">
                <a:solidFill>
                  <a:srgbClr val="FF0000"/>
                </a:solidFill>
                <a:latin typeface="Arial Unicode MS" pitchFamily="34" charset="-128"/>
              </a:rPr>
              <a:t>1.</a:t>
            </a:r>
          </a:p>
          <a:p>
            <a:pPr algn="ctr"/>
            <a:r>
              <a:rPr lang="fr-FR" sz="1600" dirty="0" smtClean="0">
                <a:solidFill>
                  <a:srgbClr val="FF0000"/>
                </a:solidFill>
                <a:latin typeface="Arial Unicode MS" pitchFamily="34" charset="-128"/>
              </a:rPr>
              <a:t>Raconte ma vie AUJOURD’HUI</a:t>
            </a:r>
          </a:p>
          <a:p>
            <a:pPr algn="ctr"/>
            <a:r>
              <a:rPr lang="fr-FR" sz="1600" dirty="0" smtClean="0">
                <a:solidFill>
                  <a:srgbClr val="FF0000"/>
                </a:solidFill>
                <a:latin typeface="Arial Unicode MS" pitchFamily="34" charset="-128"/>
              </a:rPr>
              <a:t>le 17 nov. 2012</a:t>
            </a:r>
          </a:p>
        </p:txBody>
      </p:sp>
      <p:sp>
        <p:nvSpPr>
          <p:cNvPr id="46" name="Text Box 24"/>
          <p:cNvSpPr txBox="1">
            <a:spLocks noChangeArrowheads="1"/>
          </p:cNvSpPr>
          <p:nvPr/>
        </p:nvSpPr>
        <p:spPr bwMode="auto">
          <a:xfrm>
            <a:off x="5257800" y="1981200"/>
            <a:ext cx="1830387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1600" dirty="0" smtClean="0">
                <a:solidFill>
                  <a:srgbClr val="008000"/>
                </a:solidFill>
                <a:latin typeface="Arial Unicode MS" pitchFamily="34" charset="-128"/>
              </a:rPr>
              <a:t>2.</a:t>
            </a:r>
          </a:p>
          <a:p>
            <a:pPr algn="ctr"/>
            <a:r>
              <a:rPr lang="fr-FR" sz="1600" dirty="0" smtClean="0">
                <a:solidFill>
                  <a:srgbClr val="008000"/>
                </a:solidFill>
                <a:latin typeface="Arial Unicode MS" pitchFamily="34" charset="-128"/>
              </a:rPr>
              <a:t>Je me souviens,</a:t>
            </a:r>
          </a:p>
          <a:p>
            <a:pPr algn="ctr"/>
            <a:r>
              <a:rPr lang="fr-FR" sz="1600" dirty="0" smtClean="0">
                <a:solidFill>
                  <a:srgbClr val="008000"/>
                </a:solidFill>
                <a:latin typeface="Arial Unicode MS" pitchFamily="34" charset="-128"/>
              </a:rPr>
              <a:t>ce qui me faisait peur fin 2011</a:t>
            </a:r>
          </a:p>
        </p:txBody>
      </p:sp>
      <p:sp>
        <p:nvSpPr>
          <p:cNvPr id="47" name="Text Box 24"/>
          <p:cNvSpPr txBox="1">
            <a:spLocks noChangeArrowheads="1"/>
          </p:cNvSpPr>
          <p:nvPr/>
        </p:nvSpPr>
        <p:spPr bwMode="auto">
          <a:xfrm>
            <a:off x="7161213" y="1981200"/>
            <a:ext cx="1830387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1600" dirty="0" smtClean="0">
                <a:solidFill>
                  <a:schemeClr val="accent2">
                    <a:lumMod val="75000"/>
                  </a:schemeClr>
                </a:solidFill>
                <a:latin typeface="Arial Unicode MS" pitchFamily="34" charset="-128"/>
              </a:rPr>
              <a:t>3.</a:t>
            </a:r>
          </a:p>
          <a:p>
            <a:pPr algn="ctr"/>
            <a:r>
              <a:rPr lang="fr-FR" sz="1600" dirty="0" smtClean="0">
                <a:solidFill>
                  <a:schemeClr val="accent2">
                    <a:lumMod val="75000"/>
                  </a:schemeClr>
                </a:solidFill>
                <a:latin typeface="Arial Unicode MS" pitchFamily="34" charset="-128"/>
              </a:rPr>
              <a:t>Ce que j’ai fait d’innovant en </a:t>
            </a:r>
          </a:p>
          <a:p>
            <a:pPr algn="ctr"/>
            <a:r>
              <a:rPr lang="fr-FR" sz="1600" dirty="0" smtClean="0">
                <a:solidFill>
                  <a:schemeClr val="accent2">
                    <a:lumMod val="75000"/>
                  </a:schemeClr>
                </a:solidFill>
                <a:latin typeface="Arial Unicode MS" pitchFamily="34" charset="-128"/>
              </a:rPr>
              <a:t>décembre 2011</a:t>
            </a:r>
          </a:p>
        </p:txBody>
      </p:sp>
      <p:sp>
        <p:nvSpPr>
          <p:cNvPr id="48" name="Text Box 24"/>
          <p:cNvSpPr txBox="1">
            <a:spLocks noChangeArrowheads="1"/>
          </p:cNvSpPr>
          <p:nvPr/>
        </p:nvSpPr>
        <p:spPr bwMode="auto">
          <a:xfrm>
            <a:off x="3048000" y="5934670"/>
            <a:ext cx="586740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fr-FR" sz="1800" dirty="0" smtClean="0">
                <a:solidFill>
                  <a:srgbClr val="0000FF"/>
                </a:solidFill>
                <a:latin typeface="Arial Unicode MS" pitchFamily="34" charset="-128"/>
              </a:rPr>
              <a:t>- Se choisir : 3 personnes inconnues et hétérogènes</a:t>
            </a:r>
            <a:endParaRPr lang="fr-FR" dirty="0" smtClean="0">
              <a:solidFill>
                <a:srgbClr val="0000FF"/>
              </a:solidFill>
              <a:latin typeface="Arial Unicode MS" pitchFamily="34" charset="-128"/>
            </a:endParaRPr>
          </a:p>
          <a:p>
            <a:pPr algn="ctr"/>
            <a:r>
              <a:rPr lang="fr-FR" dirty="0" smtClean="0">
                <a:solidFill>
                  <a:srgbClr val="0000FF"/>
                </a:solidFill>
                <a:latin typeface="Arial Unicode MS" pitchFamily="34" charset="-128"/>
              </a:rPr>
              <a:t>- Aller</a:t>
            </a:r>
            <a:r>
              <a:rPr lang="fr-FR" sz="1800" dirty="0" smtClean="0">
                <a:solidFill>
                  <a:srgbClr val="0000FF"/>
                </a:solidFill>
                <a:latin typeface="Arial Unicode MS" pitchFamily="34" charset="-128"/>
              </a:rPr>
              <a:t> dans les 3 </a:t>
            </a:r>
            <a:r>
              <a:rPr lang="fr-FR" sz="1800" dirty="0" err="1" smtClean="0">
                <a:solidFill>
                  <a:srgbClr val="0000FF"/>
                </a:solidFill>
                <a:latin typeface="Arial Unicode MS" pitchFamily="34" charset="-128"/>
              </a:rPr>
              <a:t>salles-amphi</a:t>
            </a:r>
            <a:r>
              <a:rPr lang="fr-FR" sz="1800" dirty="0" smtClean="0">
                <a:solidFill>
                  <a:srgbClr val="0000FF"/>
                </a:solidFill>
                <a:latin typeface="Arial Unicode MS" pitchFamily="34" charset="-128"/>
              </a:rPr>
              <a:t> voir le n° sur le badge</a:t>
            </a:r>
          </a:p>
          <a:p>
            <a:pPr algn="ctr"/>
            <a:r>
              <a:rPr lang="fr-FR" dirty="0" smtClean="0">
                <a:solidFill>
                  <a:srgbClr val="0000FF"/>
                </a:solidFill>
                <a:latin typeface="Arial Unicode MS" pitchFamily="34" charset="-128"/>
              </a:rPr>
              <a:t>- 30 minutes soit : </a:t>
            </a:r>
            <a:r>
              <a:rPr lang="fr-FR" dirty="0" smtClean="0">
                <a:solidFill>
                  <a:srgbClr val="FF0000"/>
                </a:solidFill>
                <a:latin typeface="Arial Unicode MS" pitchFamily="34" charset="-128"/>
              </a:rPr>
              <a:t>3 fois </a:t>
            </a:r>
            <a:r>
              <a:rPr lang="fr-FR" b="1" dirty="0" smtClean="0">
                <a:solidFill>
                  <a:srgbClr val="FF0000"/>
                </a:solidFill>
                <a:latin typeface="Arial Unicode MS" pitchFamily="34" charset="-128"/>
              </a:rPr>
              <a:t>10 minutes par personne</a:t>
            </a:r>
            <a:endParaRPr lang="fr-FR" sz="1800" b="1" dirty="0" smtClean="0">
              <a:solidFill>
                <a:srgbClr val="FF0000"/>
              </a:solidFill>
              <a:latin typeface="Arial Unicode MS" pitchFamily="34" charset="-128"/>
            </a:endParaRPr>
          </a:p>
        </p:txBody>
      </p:sp>
      <p:pic>
        <p:nvPicPr>
          <p:cNvPr id="49" name="Image 48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572000" y="4533900"/>
            <a:ext cx="838200" cy="1257300"/>
          </a:xfrm>
          <a:prstGeom prst="rect">
            <a:avLst/>
          </a:prstGeom>
        </p:spPr>
      </p:pic>
      <p:pic>
        <p:nvPicPr>
          <p:cNvPr id="51" name="Image 50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 flipH="1">
            <a:off x="6477000" y="4533900"/>
            <a:ext cx="838200" cy="1257300"/>
          </a:xfrm>
          <a:prstGeom prst="rect">
            <a:avLst/>
          </a:prstGeom>
        </p:spPr>
      </p:pic>
      <p:pic>
        <p:nvPicPr>
          <p:cNvPr id="53" name="Image 52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562600" y="3918975"/>
            <a:ext cx="762000" cy="1110225"/>
          </a:xfrm>
          <a:prstGeom prst="rect">
            <a:avLst/>
          </a:prstGeom>
        </p:spPr>
      </p:pic>
      <p:sp>
        <p:nvSpPr>
          <p:cNvPr id="54" name="Text Box 24"/>
          <p:cNvSpPr txBox="1">
            <a:spLocks noChangeArrowheads="1"/>
          </p:cNvSpPr>
          <p:nvPr/>
        </p:nvSpPr>
        <p:spPr bwMode="auto">
          <a:xfrm>
            <a:off x="3048000" y="4763869"/>
            <a:ext cx="16764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/>
            <a:r>
              <a:rPr lang="fr-FR" sz="1800" dirty="0" smtClean="0">
                <a:solidFill>
                  <a:srgbClr val="000000"/>
                </a:solidFill>
                <a:latin typeface="Arial Unicode MS" pitchFamily="34" charset="-128"/>
              </a:rPr>
              <a:t>1</a:t>
            </a:r>
            <a:r>
              <a:rPr lang="fr-FR" sz="1800" baseline="30000" dirty="0" smtClean="0">
                <a:solidFill>
                  <a:srgbClr val="000000"/>
                </a:solidFill>
                <a:latin typeface="Arial Unicode MS" pitchFamily="34" charset="-128"/>
              </a:rPr>
              <a:t>er</a:t>
            </a:r>
            <a:r>
              <a:rPr lang="fr-FR" sz="1800" dirty="0" smtClean="0">
                <a:solidFill>
                  <a:srgbClr val="000000"/>
                </a:solidFill>
                <a:latin typeface="Arial Unicode MS" pitchFamily="34" charset="-128"/>
              </a:rPr>
              <a:t> : Raconte</a:t>
            </a:r>
          </a:p>
          <a:p>
            <a:pPr marL="342900" indent="-342900"/>
            <a:r>
              <a:rPr lang="fr-FR" dirty="0" smtClean="0">
                <a:solidFill>
                  <a:srgbClr val="000000"/>
                </a:solidFill>
                <a:latin typeface="Arial Unicode MS" pitchFamily="34" charset="-128"/>
              </a:rPr>
              <a:t>les 3 étapes</a:t>
            </a:r>
            <a:endParaRPr lang="fr-FR" sz="1800" dirty="0" smtClean="0">
              <a:solidFill>
                <a:srgbClr val="000000"/>
              </a:solidFill>
              <a:latin typeface="Arial Unicode MS" pitchFamily="34" charset="-128"/>
            </a:endParaRPr>
          </a:p>
        </p:txBody>
      </p:sp>
      <p:sp>
        <p:nvSpPr>
          <p:cNvPr id="55" name="Text Box 24"/>
          <p:cNvSpPr txBox="1">
            <a:spLocks noChangeArrowheads="1"/>
          </p:cNvSpPr>
          <p:nvPr/>
        </p:nvSpPr>
        <p:spPr bwMode="auto">
          <a:xfrm>
            <a:off x="7315200" y="4763869"/>
            <a:ext cx="19812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/>
            <a:r>
              <a:rPr lang="fr-FR" sz="1800" dirty="0" smtClean="0">
                <a:solidFill>
                  <a:srgbClr val="000000"/>
                </a:solidFill>
                <a:latin typeface="Arial Unicode MS" pitchFamily="34" charset="-128"/>
              </a:rPr>
              <a:t>2</a:t>
            </a:r>
            <a:r>
              <a:rPr lang="fr-FR" sz="1800" baseline="30000" dirty="0" smtClean="0">
                <a:solidFill>
                  <a:srgbClr val="000000"/>
                </a:solidFill>
                <a:latin typeface="Arial Unicode MS" pitchFamily="34" charset="-128"/>
              </a:rPr>
              <a:t>ème</a:t>
            </a:r>
            <a:r>
              <a:rPr lang="fr-FR" sz="1800" dirty="0" smtClean="0">
                <a:solidFill>
                  <a:srgbClr val="000000"/>
                </a:solidFill>
                <a:latin typeface="Arial Unicode MS" pitchFamily="34" charset="-128"/>
              </a:rPr>
              <a:t> : Ecoute,</a:t>
            </a:r>
          </a:p>
          <a:p>
            <a:pPr marL="342900" indent="-342900"/>
            <a:r>
              <a:rPr lang="fr-FR" dirty="0" smtClean="0">
                <a:solidFill>
                  <a:srgbClr val="000000"/>
                </a:solidFill>
                <a:latin typeface="Arial Unicode MS" pitchFamily="34" charset="-128"/>
              </a:rPr>
              <a:t>Répète e</a:t>
            </a:r>
            <a:r>
              <a:rPr lang="fr-FR" sz="1800" dirty="0" smtClean="0">
                <a:solidFill>
                  <a:srgbClr val="000000"/>
                </a:solidFill>
                <a:latin typeface="Arial Unicode MS" pitchFamily="34" charset="-128"/>
              </a:rPr>
              <a:t>n miroir</a:t>
            </a:r>
          </a:p>
        </p:txBody>
      </p:sp>
      <p:sp>
        <p:nvSpPr>
          <p:cNvPr id="57" name="Text Box 24"/>
          <p:cNvSpPr txBox="1">
            <a:spLocks noChangeArrowheads="1"/>
          </p:cNvSpPr>
          <p:nvPr/>
        </p:nvSpPr>
        <p:spPr bwMode="auto">
          <a:xfrm>
            <a:off x="3352800" y="3316069"/>
            <a:ext cx="54102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 algn="ctr"/>
            <a:r>
              <a:rPr lang="fr-FR" dirty="0" smtClean="0">
                <a:solidFill>
                  <a:srgbClr val="000000"/>
                </a:solidFill>
                <a:latin typeface="Arial Unicode MS" pitchFamily="34" charset="-128"/>
              </a:rPr>
              <a:t>3</a:t>
            </a:r>
            <a:r>
              <a:rPr lang="fr-FR" sz="1800" baseline="30000" dirty="0" smtClean="0">
                <a:solidFill>
                  <a:srgbClr val="000000"/>
                </a:solidFill>
                <a:latin typeface="Arial Unicode MS" pitchFamily="34" charset="-128"/>
              </a:rPr>
              <a:t>ème</a:t>
            </a:r>
            <a:r>
              <a:rPr lang="fr-FR" sz="1800" dirty="0" smtClean="0">
                <a:solidFill>
                  <a:srgbClr val="000000"/>
                </a:solidFill>
                <a:latin typeface="Arial Unicode MS" pitchFamily="34" charset="-128"/>
              </a:rPr>
              <a:t> : Superviseur,</a:t>
            </a:r>
          </a:p>
          <a:p>
            <a:pPr marL="342900" indent="-342900" algn="ctr"/>
            <a:r>
              <a:rPr lang="fr-FR" dirty="0" smtClean="0">
                <a:solidFill>
                  <a:srgbClr val="000000"/>
                </a:solidFill>
                <a:latin typeface="Arial Unicode MS" pitchFamily="34" charset="-128"/>
              </a:rPr>
              <a:t>n</a:t>
            </a:r>
            <a:r>
              <a:rPr lang="fr-FR" sz="1800" dirty="0" smtClean="0">
                <a:solidFill>
                  <a:srgbClr val="000000"/>
                </a:solidFill>
                <a:latin typeface="Arial Unicode MS" pitchFamily="34" charset="-128"/>
              </a:rPr>
              <a:t>ote, commente, met des mots sur le non-dit</a:t>
            </a:r>
          </a:p>
        </p:txBody>
      </p:sp>
      <p:sp>
        <p:nvSpPr>
          <p:cNvPr id="58" name="ZoneTexte 57"/>
          <p:cNvSpPr txBox="1"/>
          <p:nvPr/>
        </p:nvSpPr>
        <p:spPr>
          <a:xfrm rot="20693494">
            <a:off x="-21801" y="2278944"/>
            <a:ext cx="1483191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 smtClean="0"/>
              <a:t>inconnu </a:t>
            </a:r>
          </a:p>
          <a:p>
            <a:r>
              <a:rPr lang="fr-FR" dirty="0" smtClean="0"/>
              <a:t>Non savoir</a:t>
            </a:r>
            <a:endParaRPr lang="fr-FR" dirty="0"/>
          </a:p>
        </p:txBody>
      </p:sp>
    </p:spTree>
  </p:cSld>
  <p:clrMapOvr>
    <a:masterClrMapping/>
  </p:clrMapOvr>
  <p:transition>
    <p:cut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" grpId="0"/>
      <p:bldP spid="54" grpId="0"/>
      <p:bldP spid="55" grpId="0"/>
      <p:bldP spid="57" grpId="0"/>
    </p:bld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706</TotalTime>
  <Words>229</Words>
  <Application>Microsoft Macintosh PowerPoint</Application>
  <PresentationFormat>Présentation à l'écran (4:3)</PresentationFormat>
  <Paragraphs>96</Paragraphs>
  <Slides>3</Slides>
  <Notes>0</Notes>
  <HiddenSlides>0</HiddenSlides>
  <MMClips>0</MMClips>
  <ScaleCrop>false</ScaleCrop>
  <HeadingPairs>
    <vt:vector size="4" baseType="variant">
      <vt:variant>
        <vt:lpstr>Modèle de conception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4" baseType="lpstr">
      <vt:lpstr>Thème Office</vt:lpstr>
      <vt:lpstr>Diapositive 1</vt:lpstr>
      <vt:lpstr>Diapositive 2</vt:lpstr>
      <vt:lpstr>Diapositive 3</vt:lpstr>
    </vt:vector>
  </TitlesOfParts>
  <Company>IGS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mlegentil</dc:creator>
  <cp:lastModifiedBy>Marc Pavageau</cp:lastModifiedBy>
  <cp:revision>96</cp:revision>
  <cp:lastPrinted>2011-11-16T15:14:37Z</cp:lastPrinted>
  <dcterms:created xsi:type="dcterms:W3CDTF">2011-11-16T18:57:32Z</dcterms:created>
  <dcterms:modified xsi:type="dcterms:W3CDTF">2011-11-16T19:01:05Z</dcterms:modified>
</cp:coreProperties>
</file>