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10375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0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C307-2EBF-4D07-834F-A195EEE0C6AE}" type="datetimeFigureOut">
              <a:rPr lang="fr-FR" smtClean="0"/>
              <a:pPr/>
              <a:t>16/11/11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C3BA-F78F-40D6-878C-90DFDC50FE1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C307-2EBF-4D07-834F-A195EEE0C6AE}" type="datetimeFigureOut">
              <a:rPr lang="fr-FR" smtClean="0"/>
              <a:pPr/>
              <a:t>16/11/11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C3BA-F78F-40D6-878C-90DFDC50FE1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C307-2EBF-4D07-834F-A195EEE0C6AE}" type="datetimeFigureOut">
              <a:rPr lang="fr-FR" smtClean="0"/>
              <a:pPr/>
              <a:t>16/11/11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C3BA-F78F-40D6-878C-90DFDC50FE1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C307-2EBF-4D07-834F-A195EEE0C6AE}" type="datetimeFigureOut">
              <a:rPr lang="fr-FR" smtClean="0"/>
              <a:pPr/>
              <a:t>16/11/11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C3BA-F78F-40D6-878C-90DFDC50FE1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C307-2EBF-4D07-834F-A195EEE0C6AE}" type="datetimeFigureOut">
              <a:rPr lang="fr-FR" smtClean="0"/>
              <a:pPr/>
              <a:t>16/11/11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C3BA-F78F-40D6-878C-90DFDC50FE1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C307-2EBF-4D07-834F-A195EEE0C6AE}" type="datetimeFigureOut">
              <a:rPr lang="fr-FR" smtClean="0"/>
              <a:pPr/>
              <a:t>16/11/11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C3BA-F78F-40D6-878C-90DFDC50FE1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C307-2EBF-4D07-834F-A195EEE0C6AE}" type="datetimeFigureOut">
              <a:rPr lang="fr-FR" smtClean="0"/>
              <a:pPr/>
              <a:t>16/11/11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C3BA-F78F-40D6-878C-90DFDC50FE1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C307-2EBF-4D07-834F-A195EEE0C6AE}" type="datetimeFigureOut">
              <a:rPr lang="fr-FR" smtClean="0"/>
              <a:pPr/>
              <a:t>16/11/11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C3BA-F78F-40D6-878C-90DFDC50FE1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C307-2EBF-4D07-834F-A195EEE0C6AE}" type="datetimeFigureOut">
              <a:rPr lang="fr-FR" smtClean="0"/>
              <a:pPr/>
              <a:t>16/11/11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C3BA-F78F-40D6-878C-90DFDC50FE1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C307-2EBF-4D07-834F-A195EEE0C6AE}" type="datetimeFigureOut">
              <a:rPr lang="fr-FR" smtClean="0"/>
              <a:pPr/>
              <a:t>16/11/11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C3BA-F78F-40D6-878C-90DFDC50FE1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CC307-2EBF-4D07-834F-A195EEE0C6AE}" type="datetimeFigureOut">
              <a:rPr lang="fr-FR" smtClean="0"/>
              <a:pPr/>
              <a:t>16/11/11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C3BA-F78F-40D6-878C-90DFDC50FE1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CC307-2EBF-4D07-834F-A195EEE0C6AE}" type="datetimeFigureOut">
              <a:rPr lang="fr-FR" smtClean="0"/>
              <a:pPr/>
              <a:t>16/11/11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FC3BA-F78F-40D6-878C-90DFDC50FE1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llipse 32"/>
          <p:cNvSpPr/>
          <p:nvPr/>
        </p:nvSpPr>
        <p:spPr>
          <a:xfrm>
            <a:off x="76200" y="2895600"/>
            <a:ext cx="3276600" cy="2209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714348" y="4071942"/>
            <a:ext cx="2714644" cy="242889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52400" y="6429396"/>
            <a:ext cx="5410200" cy="4286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 (Corps)"/>
                <a:cs typeface="Calibri (Corps)"/>
              </a:rPr>
              <a:t>Symbolique :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 (Corps)"/>
                <a:cs typeface="Calibri (Corps)"/>
              </a:rPr>
              <a:t>Zone du Savoir, Zone de Confort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  <a:latin typeface="Calibri (Corps)"/>
              <a:cs typeface="Calibri (Corps)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785918" y="642918"/>
            <a:ext cx="5214974" cy="1414466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Imaginaire</a:t>
            </a:r>
          </a:p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Zone de rêves</a:t>
            </a:r>
          </a:p>
          <a:p>
            <a:pPr algn="ctr"/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  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1" name="Étoile à 4 branches 10"/>
          <p:cNvSpPr/>
          <p:nvPr/>
        </p:nvSpPr>
        <p:spPr>
          <a:xfrm>
            <a:off x="2071670" y="1000108"/>
            <a:ext cx="214314" cy="285752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oile à 4 branches 11"/>
          <p:cNvSpPr/>
          <p:nvPr/>
        </p:nvSpPr>
        <p:spPr>
          <a:xfrm>
            <a:off x="6572264" y="1214422"/>
            <a:ext cx="214314" cy="285752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4 branches 12"/>
          <p:cNvSpPr/>
          <p:nvPr/>
        </p:nvSpPr>
        <p:spPr>
          <a:xfrm>
            <a:off x="2714612" y="1071546"/>
            <a:ext cx="214314" cy="285752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 à 4 branches 13"/>
          <p:cNvSpPr/>
          <p:nvPr/>
        </p:nvSpPr>
        <p:spPr>
          <a:xfrm>
            <a:off x="6000760" y="1428736"/>
            <a:ext cx="214314" cy="285752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 rot="16200000">
            <a:off x="1160836" y="4339833"/>
            <a:ext cx="1785950" cy="2536049"/>
          </a:xfrm>
          <a:prstGeom prst="ellipse">
            <a:avLst/>
          </a:prstGeom>
          <a:gradFill>
            <a:gsLst>
              <a:gs pos="10000">
                <a:schemeClr val="tx2">
                  <a:alpha val="68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    JE     </a:t>
            </a:r>
          </a:p>
          <a:p>
            <a:pPr algn="ctr"/>
            <a:r>
              <a:rPr lang="fr-FR" dirty="0" smtClean="0"/>
              <a:t> 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3276600" y="3732073"/>
            <a:ext cx="1830387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800" b="1" dirty="0">
                <a:solidFill>
                  <a:srgbClr val="FF0000"/>
                </a:solidFill>
                <a:latin typeface="Arial Unicode MS" pitchFamily="34" charset="-128"/>
              </a:rPr>
              <a:t>Résultats</a:t>
            </a:r>
            <a:endParaRPr lang="fr-FR" sz="1800" b="1" dirty="0" smtClean="0">
              <a:solidFill>
                <a:srgbClr val="FF0000"/>
              </a:solidFill>
              <a:latin typeface="Arial Unicode MS" pitchFamily="34" charset="-128"/>
            </a:endParaRPr>
          </a:p>
          <a:p>
            <a:pPr algn="ctr"/>
            <a:r>
              <a:rPr lang="fr-FR" b="1" dirty="0" smtClean="0">
                <a:solidFill>
                  <a:srgbClr val="FF0000"/>
                </a:solidFill>
                <a:latin typeface="Arial Unicode MS" pitchFamily="34" charset="-128"/>
              </a:rPr>
              <a:t>Energie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  <a:latin typeface="Arial Unicode MS" pitchFamily="34" charset="-128"/>
              </a:rPr>
              <a:t>Fierté</a:t>
            </a:r>
            <a:r>
              <a:rPr lang="fr-FR" sz="1800" b="1" dirty="0">
                <a:solidFill>
                  <a:srgbClr val="FF0000"/>
                </a:solidFill>
                <a:latin typeface="Arial Unicode MS" pitchFamily="34" charset="-128"/>
              </a:rPr>
              <a:t>, Recommencer</a:t>
            </a:r>
            <a:endParaRPr lang="fr-FR" sz="1800" b="1" dirty="0" smtClean="0">
              <a:solidFill>
                <a:srgbClr val="FF0000"/>
              </a:solidFill>
              <a:latin typeface="Arial Unicode MS" pitchFamily="34" charset="-128"/>
            </a:endParaRPr>
          </a:p>
          <a:p>
            <a:pPr algn="ctr"/>
            <a:r>
              <a:rPr lang="fr-FR" sz="1800" b="1" dirty="0" smtClean="0">
                <a:solidFill>
                  <a:srgbClr val="FF0000"/>
                </a:solidFill>
                <a:latin typeface="Arial Unicode MS" pitchFamily="34" charset="-128"/>
              </a:rPr>
              <a:t>, </a:t>
            </a:r>
          </a:p>
          <a:p>
            <a:pPr algn="ctr"/>
            <a:r>
              <a:rPr lang="fr-FR" sz="1800" b="1" dirty="0" smtClean="0">
                <a:solidFill>
                  <a:srgbClr val="FF0000"/>
                </a:solidFill>
                <a:latin typeface="Arial Unicode MS" pitchFamily="34" charset="-128"/>
              </a:rPr>
              <a:t>…</a:t>
            </a:r>
            <a:endParaRPr lang="fr-FR" sz="1800" b="1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22" name="Étoile à 4 branches 21"/>
          <p:cNvSpPr/>
          <p:nvPr/>
        </p:nvSpPr>
        <p:spPr>
          <a:xfrm>
            <a:off x="3671886" y="1700210"/>
            <a:ext cx="214314" cy="357190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 droit 26"/>
          <p:cNvCxnSpPr/>
          <p:nvPr/>
        </p:nvCxnSpPr>
        <p:spPr>
          <a:xfrm>
            <a:off x="1857388" y="4581516"/>
            <a:ext cx="1114412" cy="29528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26" name="Picture 2" descr="C:\Program Files\Microsoft Office\MEDIA\OFFICE12\Bullets\BD2129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410200"/>
            <a:ext cx="500066" cy="433390"/>
          </a:xfrm>
          <a:prstGeom prst="rect">
            <a:avLst/>
          </a:prstGeom>
          <a:noFill/>
        </p:spPr>
      </p:pic>
      <p:sp>
        <p:nvSpPr>
          <p:cNvPr id="28" name="Ellipse 27"/>
          <p:cNvSpPr/>
          <p:nvPr/>
        </p:nvSpPr>
        <p:spPr>
          <a:xfrm rot="16200000">
            <a:off x="6018620" y="4411272"/>
            <a:ext cx="1785950" cy="2536049"/>
          </a:xfrm>
          <a:prstGeom prst="ellipse">
            <a:avLst/>
          </a:prstGeom>
          <a:gradFill>
            <a:gsLst>
              <a:gs pos="10000">
                <a:schemeClr val="tx2">
                  <a:alpha val="68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 sz="2000" dirty="0" smtClean="0"/>
          </a:p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autres</a:t>
            </a:r>
          </a:p>
          <a:p>
            <a:pPr algn="ctr"/>
            <a:r>
              <a:rPr lang="fr-FR" sz="2000" dirty="0" smtClean="0"/>
              <a:t>Projet </a:t>
            </a:r>
            <a:r>
              <a:rPr lang="fr-FR" sz="2000" dirty="0" err="1" smtClean="0"/>
              <a:t>Entrepr</a:t>
            </a:r>
            <a:r>
              <a:rPr lang="fr-FR" sz="2000" dirty="0" smtClean="0"/>
              <a:t>. </a:t>
            </a:r>
          </a:p>
        </p:txBody>
      </p:sp>
      <p:sp>
        <p:nvSpPr>
          <p:cNvPr id="31" name="ZoneTexte 30"/>
          <p:cNvSpPr txBox="1"/>
          <p:nvPr/>
        </p:nvSpPr>
        <p:spPr>
          <a:xfrm rot="19829979">
            <a:off x="770211" y="4309673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Zone de risque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20693494">
            <a:off x="246793" y="3212880"/>
            <a:ext cx="19288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Réel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Impensable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028" name="Picture 4" descr="C:\Documents and Settings\mlegentil.IGS2003\Local Settings\Temporary Internet Files\Content.IE5\07FZCOBU\MC90044136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0"/>
            <a:ext cx="728658" cy="728658"/>
          </a:xfrm>
          <a:prstGeom prst="rect">
            <a:avLst/>
          </a:prstGeom>
          <a:noFill/>
        </p:spPr>
      </p:pic>
      <p:pic>
        <p:nvPicPr>
          <p:cNvPr id="1030" name="Picture 6" descr="C:\Documents and Settings\mlegentil.IGS2003\Local Settings\Temporary Internet Files\Content.IE5\0K3IEQWN\MC900441703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0"/>
            <a:ext cx="657220" cy="657220"/>
          </a:xfrm>
          <a:prstGeom prst="rect">
            <a:avLst/>
          </a:prstGeom>
          <a:noFill/>
        </p:spPr>
      </p:pic>
      <p:pic>
        <p:nvPicPr>
          <p:cNvPr id="1031" name="Picture 7" descr="C:\Documents and Settings\mlegentil.IGS2003\Local Settings\Temporary Internet Files\Content.IE5\QLLKS61T\MC90043316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0"/>
            <a:ext cx="628608" cy="628608"/>
          </a:xfrm>
          <a:prstGeom prst="rect">
            <a:avLst/>
          </a:prstGeom>
          <a:noFill/>
        </p:spPr>
      </p:pic>
      <p:cxnSp>
        <p:nvCxnSpPr>
          <p:cNvPr id="38" name="Connecteur droit avec flèche 37"/>
          <p:cNvCxnSpPr/>
          <p:nvPr/>
        </p:nvCxnSpPr>
        <p:spPr>
          <a:xfrm rot="5400000" flipH="1" flipV="1">
            <a:off x="2421712" y="4364842"/>
            <a:ext cx="442924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47" name="Groupe 46"/>
          <p:cNvGrpSpPr/>
          <p:nvPr/>
        </p:nvGrpSpPr>
        <p:grpSpPr>
          <a:xfrm>
            <a:off x="2714612" y="4143380"/>
            <a:ext cx="214314" cy="142876"/>
            <a:chOff x="4214810" y="4500570"/>
            <a:chExt cx="142876" cy="142876"/>
          </a:xfrm>
        </p:grpSpPr>
        <p:cxnSp>
          <p:nvCxnSpPr>
            <p:cNvPr id="43" name="Connecteur droit 42"/>
            <p:cNvCxnSpPr/>
            <p:nvPr/>
          </p:nvCxnSpPr>
          <p:spPr>
            <a:xfrm rot="16200000" flipH="1">
              <a:off x="4214810" y="4500570"/>
              <a:ext cx="142876" cy="1428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 rot="5400000">
              <a:off x="4214810" y="4500570"/>
              <a:ext cx="142876" cy="1428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" name="Connecteur droit avec flèche 51"/>
          <p:cNvCxnSpPr/>
          <p:nvPr/>
        </p:nvCxnSpPr>
        <p:spPr>
          <a:xfrm rot="5400000">
            <a:off x="2195499" y="4805369"/>
            <a:ext cx="404808" cy="223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55" name="Picture 2" descr="C:\Program Files\Microsoft Office\MEDIA\OFFICE12\Bullets\BD2129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5281610"/>
            <a:ext cx="500066" cy="433390"/>
          </a:xfrm>
          <a:prstGeom prst="rect">
            <a:avLst/>
          </a:prstGeom>
          <a:noFill/>
        </p:spPr>
      </p:pic>
      <p:sp>
        <p:nvSpPr>
          <p:cNvPr id="56" name="Étoile à 4 branches 55"/>
          <p:cNvSpPr/>
          <p:nvPr/>
        </p:nvSpPr>
        <p:spPr>
          <a:xfrm>
            <a:off x="5000628" y="1571612"/>
            <a:ext cx="214314" cy="285752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haut 8"/>
          <p:cNvSpPr/>
          <p:nvPr/>
        </p:nvSpPr>
        <p:spPr>
          <a:xfrm rot="1733403">
            <a:off x="2554478" y="1761285"/>
            <a:ext cx="497073" cy="3762993"/>
          </a:xfrm>
          <a:prstGeom prst="upArrow">
            <a:avLst>
              <a:gd name="adj1" fmla="val 17520"/>
              <a:gd name="adj2" fmla="val 50000"/>
            </a:avLst>
          </a:prstGeom>
          <a:gradFill>
            <a:gsLst>
              <a:gs pos="10000">
                <a:schemeClr val="tx2">
                  <a:alpha val="68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/>
          </a:p>
          <a:p>
            <a:pPr algn="ctr"/>
            <a:endParaRPr lang="fr-FR" sz="1200" dirty="0"/>
          </a:p>
        </p:txBody>
      </p:sp>
      <p:sp>
        <p:nvSpPr>
          <p:cNvPr id="23" name="Flèche vers le haut 22"/>
          <p:cNvSpPr/>
          <p:nvPr/>
        </p:nvSpPr>
        <p:spPr>
          <a:xfrm rot="20133343">
            <a:off x="5855259" y="1652359"/>
            <a:ext cx="270914" cy="3745977"/>
          </a:xfrm>
          <a:prstGeom prst="upArrow">
            <a:avLst>
              <a:gd name="adj1" fmla="val 50000"/>
              <a:gd name="adj2" fmla="val 91418"/>
            </a:avLst>
          </a:prstGeom>
          <a:gradFill>
            <a:gsLst>
              <a:gs pos="10000">
                <a:schemeClr val="tx2">
                  <a:alpha val="68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30" name="ZoneTexte 29"/>
          <p:cNvSpPr txBox="1"/>
          <p:nvPr/>
        </p:nvSpPr>
        <p:spPr>
          <a:xfrm rot="20693494">
            <a:off x="54908" y="2220868"/>
            <a:ext cx="19288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inconnu </a:t>
            </a:r>
          </a:p>
          <a:p>
            <a:r>
              <a:rPr lang="fr-FR" dirty="0" smtClean="0"/>
              <a:t>Non savoir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9" grpId="0" animBg="1"/>
      <p:bldP spid="25" grpId="0" animBg="1"/>
      <p:bldP spid="8" grpId="0" animBg="1"/>
      <p:bldP spid="8" grpId="1" animBg="1"/>
      <p:bldP spid="11" grpId="0" animBg="1"/>
      <p:bldP spid="12" grpId="0" animBg="1"/>
      <p:bldP spid="13" grpId="0" animBg="1"/>
      <p:bldP spid="14" grpId="0" animBg="1"/>
      <p:bldP spid="17" grpId="0" build="allAtOnce" animBg="1"/>
      <p:bldP spid="19" grpId="0"/>
      <p:bldP spid="22" grpId="0" animBg="1"/>
      <p:bldP spid="22" grpId="1" animBg="1"/>
      <p:bldP spid="28" grpId="0" animBg="1"/>
      <p:bldP spid="31" grpId="0"/>
      <p:bldP spid="56" grpId="0" animBg="1"/>
      <p:bldP spid="9" grpId="0" animBg="1"/>
      <p:bldP spid="23" grpId="0" animBg="1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Ellipse 38"/>
          <p:cNvSpPr/>
          <p:nvPr/>
        </p:nvSpPr>
        <p:spPr>
          <a:xfrm>
            <a:off x="-382587" y="3048000"/>
            <a:ext cx="3276600" cy="2209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103161" y="4071942"/>
            <a:ext cx="2714644" cy="242889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0" y="6429396"/>
            <a:ext cx="3581400" cy="4286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 (Corps)"/>
                <a:cs typeface="Calibri (Corps)"/>
              </a:rPr>
              <a:t>Symbolique :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 (Corps)"/>
                <a:cs typeface="Calibri (Corps)"/>
              </a:rPr>
              <a:t> Zone de Confort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  <a:latin typeface="Calibri (Corps)"/>
              <a:cs typeface="Calibri (Corps)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174731" y="642918"/>
            <a:ext cx="5214974" cy="1414466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Imaginaire</a:t>
            </a:r>
          </a:p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Zone de rêves</a:t>
            </a:r>
          </a:p>
          <a:p>
            <a:pPr algn="ctr"/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  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1" name="Étoile à 4 branches 10"/>
          <p:cNvSpPr/>
          <p:nvPr/>
        </p:nvSpPr>
        <p:spPr>
          <a:xfrm>
            <a:off x="1460483" y="1000108"/>
            <a:ext cx="214314" cy="285752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oile à 4 branches 11"/>
          <p:cNvSpPr/>
          <p:nvPr/>
        </p:nvSpPr>
        <p:spPr>
          <a:xfrm>
            <a:off x="5961077" y="1214422"/>
            <a:ext cx="214314" cy="285752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4 branches 12"/>
          <p:cNvSpPr/>
          <p:nvPr/>
        </p:nvSpPr>
        <p:spPr>
          <a:xfrm>
            <a:off x="2103425" y="1071546"/>
            <a:ext cx="214314" cy="285752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 à 4 branches 13"/>
          <p:cNvSpPr/>
          <p:nvPr/>
        </p:nvSpPr>
        <p:spPr>
          <a:xfrm>
            <a:off x="5389573" y="1428736"/>
            <a:ext cx="214314" cy="285752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 rot="16200000">
            <a:off x="549649" y="4339833"/>
            <a:ext cx="1785950" cy="2536049"/>
          </a:xfrm>
          <a:prstGeom prst="ellipse">
            <a:avLst/>
          </a:prstGeom>
          <a:gradFill>
            <a:gsLst>
              <a:gs pos="10000">
                <a:schemeClr val="tx2">
                  <a:alpha val="68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    JE     </a:t>
            </a:r>
          </a:p>
          <a:p>
            <a:pPr algn="ctr"/>
            <a:r>
              <a:rPr lang="fr-FR" dirty="0" smtClean="0"/>
              <a:t> 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377826" y="3048000"/>
            <a:ext cx="18303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b="1" dirty="0">
                <a:solidFill>
                  <a:srgbClr val="FF0000"/>
                </a:solidFill>
                <a:latin typeface="Arial Unicode MS" pitchFamily="34" charset="-128"/>
              </a:rPr>
              <a:t>Résultats</a:t>
            </a:r>
            <a:endParaRPr lang="fr-FR" sz="1200" b="1" dirty="0" smtClean="0">
              <a:solidFill>
                <a:srgbClr val="FF0000"/>
              </a:solidFill>
              <a:latin typeface="Arial Unicode MS" pitchFamily="34" charset="-128"/>
            </a:endParaRP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Arial Unicode MS" pitchFamily="34" charset="-128"/>
              </a:rPr>
              <a:t>Energie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Arial Unicode MS" pitchFamily="34" charset="-128"/>
              </a:rPr>
              <a:t>Fierté</a:t>
            </a:r>
            <a:r>
              <a:rPr lang="fr-FR" sz="1200" b="1" dirty="0">
                <a:solidFill>
                  <a:srgbClr val="FF0000"/>
                </a:solidFill>
                <a:latin typeface="Arial Unicode MS" pitchFamily="34" charset="-128"/>
              </a:rPr>
              <a:t>,</a:t>
            </a:r>
            <a:r>
              <a:rPr lang="fr-FR" sz="1200" b="1" dirty="0" smtClean="0">
                <a:solidFill>
                  <a:srgbClr val="FF0000"/>
                </a:solidFill>
                <a:latin typeface="Arial Unicode MS" pitchFamily="34" charset="-128"/>
              </a:rPr>
              <a:t> 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Arial Unicode MS" pitchFamily="34" charset="-128"/>
              </a:rPr>
              <a:t>Recommencer,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Arial Unicode MS" pitchFamily="34" charset="-128"/>
              </a:rPr>
              <a:t>…</a:t>
            </a:r>
          </a:p>
        </p:txBody>
      </p:sp>
      <p:sp>
        <p:nvSpPr>
          <p:cNvPr id="22" name="Étoile à 4 branches 21"/>
          <p:cNvSpPr/>
          <p:nvPr/>
        </p:nvSpPr>
        <p:spPr>
          <a:xfrm>
            <a:off x="3198813" y="1700210"/>
            <a:ext cx="214314" cy="357190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 droit 26"/>
          <p:cNvCxnSpPr/>
          <p:nvPr/>
        </p:nvCxnSpPr>
        <p:spPr>
          <a:xfrm>
            <a:off x="1246201" y="4581516"/>
            <a:ext cx="1114412" cy="29528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26" name="Picture 2" descr="C:\Program Files\Microsoft Office\MEDIA\OFFICE12\Bullets\BD2129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9013" y="5410200"/>
            <a:ext cx="500066" cy="433390"/>
          </a:xfrm>
          <a:prstGeom prst="rect">
            <a:avLst/>
          </a:prstGeom>
          <a:noFill/>
        </p:spPr>
      </p:pic>
      <p:sp>
        <p:nvSpPr>
          <p:cNvPr id="31" name="ZoneTexte 30"/>
          <p:cNvSpPr txBox="1"/>
          <p:nvPr/>
        </p:nvSpPr>
        <p:spPr>
          <a:xfrm rot="19829979">
            <a:off x="159024" y="4309673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Zone de risque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20693494">
            <a:off x="-2534" y="3516269"/>
            <a:ext cx="19288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Réel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Impensable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028" name="Picture 4" descr="C:\Documents and Settings\mlegentil.IGS2003\Local Settings\Temporary Internet Files\Content.IE5\07FZCOBU\MC90044136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60747" y="0"/>
            <a:ext cx="728658" cy="728658"/>
          </a:xfrm>
          <a:prstGeom prst="rect">
            <a:avLst/>
          </a:prstGeom>
          <a:noFill/>
        </p:spPr>
      </p:pic>
      <p:pic>
        <p:nvPicPr>
          <p:cNvPr id="1030" name="Picture 6" descr="C:\Documents and Settings\mlegentil.IGS2003\Local Settings\Temporary Internet Files\Content.IE5\0K3IEQWN\MC900441703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1813" y="0"/>
            <a:ext cx="657220" cy="657220"/>
          </a:xfrm>
          <a:prstGeom prst="rect">
            <a:avLst/>
          </a:prstGeom>
          <a:noFill/>
        </p:spPr>
      </p:pic>
      <p:pic>
        <p:nvPicPr>
          <p:cNvPr id="1031" name="Picture 7" descr="C:\Documents and Settings\mlegentil.IGS2003\Local Settings\Temporary Internet Files\Content.IE5\QLLKS61T\MC90043316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5413" y="0"/>
            <a:ext cx="628608" cy="628608"/>
          </a:xfrm>
          <a:prstGeom prst="rect">
            <a:avLst/>
          </a:prstGeom>
          <a:noFill/>
        </p:spPr>
      </p:pic>
      <p:cxnSp>
        <p:nvCxnSpPr>
          <p:cNvPr id="38" name="Connecteur droit avec flèche 37"/>
          <p:cNvCxnSpPr/>
          <p:nvPr/>
        </p:nvCxnSpPr>
        <p:spPr>
          <a:xfrm rot="5400000" flipH="1" flipV="1">
            <a:off x="1810525" y="4364842"/>
            <a:ext cx="442924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" name="Groupe 46"/>
          <p:cNvGrpSpPr/>
          <p:nvPr/>
        </p:nvGrpSpPr>
        <p:grpSpPr>
          <a:xfrm>
            <a:off x="2103425" y="4143380"/>
            <a:ext cx="214314" cy="142876"/>
            <a:chOff x="4214810" y="4500570"/>
            <a:chExt cx="142876" cy="142876"/>
          </a:xfrm>
        </p:grpSpPr>
        <p:cxnSp>
          <p:nvCxnSpPr>
            <p:cNvPr id="43" name="Connecteur droit 42"/>
            <p:cNvCxnSpPr/>
            <p:nvPr/>
          </p:nvCxnSpPr>
          <p:spPr>
            <a:xfrm rot="16200000" flipH="1">
              <a:off x="4214810" y="4500570"/>
              <a:ext cx="142876" cy="1428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 rot="5400000">
              <a:off x="4214810" y="4500570"/>
              <a:ext cx="142876" cy="1428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" name="Connecteur droit avec flèche 51"/>
          <p:cNvCxnSpPr/>
          <p:nvPr/>
        </p:nvCxnSpPr>
        <p:spPr>
          <a:xfrm rot="5400000">
            <a:off x="1584312" y="4805369"/>
            <a:ext cx="404808" cy="223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6" name="Étoile à 4 branches 55"/>
          <p:cNvSpPr/>
          <p:nvPr/>
        </p:nvSpPr>
        <p:spPr>
          <a:xfrm>
            <a:off x="4389441" y="1571612"/>
            <a:ext cx="214314" cy="285752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haut 8"/>
          <p:cNvSpPr/>
          <p:nvPr/>
        </p:nvSpPr>
        <p:spPr>
          <a:xfrm rot="1733403">
            <a:off x="1981077" y="1614596"/>
            <a:ext cx="497073" cy="3919416"/>
          </a:xfrm>
          <a:prstGeom prst="upArrow">
            <a:avLst>
              <a:gd name="adj1" fmla="val 17520"/>
              <a:gd name="adj2" fmla="val 50000"/>
            </a:avLst>
          </a:prstGeom>
          <a:gradFill>
            <a:gsLst>
              <a:gs pos="10000">
                <a:schemeClr val="tx2">
                  <a:alpha val="68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/>
          </a:p>
          <a:p>
            <a:pPr algn="ctr"/>
            <a:endParaRPr lang="fr-FR" sz="1200" dirty="0"/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3467100" y="2286000"/>
            <a:ext cx="18303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800" b="1" dirty="0" smtClean="0">
                <a:solidFill>
                  <a:srgbClr val="FF0000"/>
                </a:solidFill>
                <a:latin typeface="Arial Unicode MS" pitchFamily="34" charset="-128"/>
              </a:rPr>
              <a:t>1.</a:t>
            </a:r>
          </a:p>
          <a:p>
            <a:pPr algn="ctr"/>
            <a:r>
              <a:rPr lang="fr-FR" sz="1800" b="1" dirty="0" smtClean="0">
                <a:solidFill>
                  <a:srgbClr val="FF0000"/>
                </a:solidFill>
                <a:latin typeface="Arial Unicode MS" pitchFamily="34" charset="-128"/>
              </a:rPr>
              <a:t>Raconte ma vie AUJOURD’HUI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  <a:latin typeface="Arial Unicode MS" pitchFamily="34" charset="-128"/>
              </a:rPr>
              <a:t>le 17 novembre</a:t>
            </a:r>
            <a:endParaRPr lang="fr-FR" sz="1800" b="1" dirty="0" smtClean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3467100" y="3429000"/>
            <a:ext cx="1830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800" b="1" dirty="0" smtClean="0">
                <a:solidFill>
                  <a:srgbClr val="FF0000"/>
                </a:solidFill>
                <a:latin typeface="Arial Unicode MS" pitchFamily="34" charset="-128"/>
              </a:rPr>
              <a:t>2012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971800" y="4038600"/>
            <a:ext cx="282098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800" b="1" dirty="0" smtClean="0">
                <a:solidFill>
                  <a:srgbClr val="0000FF"/>
                </a:solidFill>
                <a:latin typeface="Arial Unicode MS" pitchFamily="34" charset="-128"/>
              </a:rPr>
              <a:t>JE</a:t>
            </a:r>
          </a:p>
          <a:p>
            <a:pPr algn="ctr"/>
            <a:r>
              <a:rPr lang="fr-FR" b="1" dirty="0" smtClean="0">
                <a:solidFill>
                  <a:srgbClr val="0000FF"/>
                </a:solidFill>
                <a:latin typeface="Arial Unicode MS" pitchFamily="34" charset="-128"/>
              </a:rPr>
              <a:t>présent</a:t>
            </a:r>
          </a:p>
          <a:p>
            <a:pPr algn="ctr"/>
            <a:r>
              <a:rPr lang="fr-FR" b="1" dirty="0" smtClean="0">
                <a:solidFill>
                  <a:srgbClr val="0000FF"/>
                </a:solidFill>
                <a:latin typeface="Arial Unicode MS" pitchFamily="34" charset="-128"/>
              </a:rPr>
              <a:t>à un enfant en 8 ans</a:t>
            </a:r>
          </a:p>
          <a:p>
            <a:pPr algn="ctr"/>
            <a:r>
              <a:rPr lang="fr-FR" b="1" dirty="0" smtClean="0">
                <a:solidFill>
                  <a:srgbClr val="0000FF"/>
                </a:solidFill>
                <a:latin typeface="Arial Unicode MS" pitchFamily="34" charset="-128"/>
              </a:rPr>
              <a:t>c</a:t>
            </a:r>
            <a:r>
              <a:rPr lang="fr-FR" sz="1800" b="1" dirty="0" smtClean="0">
                <a:solidFill>
                  <a:srgbClr val="0000FF"/>
                </a:solidFill>
                <a:latin typeface="Arial Unicode MS" pitchFamily="34" charset="-128"/>
              </a:rPr>
              <a:t>oncret</a:t>
            </a:r>
          </a:p>
          <a:p>
            <a:pPr algn="ctr"/>
            <a:r>
              <a:rPr lang="fr-FR" b="1" dirty="0" smtClean="0">
                <a:solidFill>
                  <a:srgbClr val="0000FF"/>
                </a:solidFill>
                <a:latin typeface="Arial Unicode MS" pitchFamily="34" charset="-128"/>
              </a:rPr>
              <a:t>émotions</a:t>
            </a:r>
          </a:p>
          <a:p>
            <a:pPr algn="ctr"/>
            <a:r>
              <a:rPr lang="fr-FR" b="1" dirty="0" smtClean="0">
                <a:solidFill>
                  <a:srgbClr val="0000FF"/>
                </a:solidFill>
                <a:latin typeface="Arial Unicode MS" pitchFamily="34" charset="-128"/>
              </a:rPr>
              <a:t>s</a:t>
            </a:r>
            <a:r>
              <a:rPr lang="fr-FR" sz="1800" b="1" dirty="0" smtClean="0">
                <a:solidFill>
                  <a:srgbClr val="0000FF"/>
                </a:solidFill>
                <a:latin typeface="Arial Unicode MS" pitchFamily="34" charset="-128"/>
              </a:rPr>
              <a:t>ensations, couleurs</a:t>
            </a:r>
          </a:p>
          <a:p>
            <a:pPr algn="ctr"/>
            <a:r>
              <a:rPr lang="fr-FR" sz="1800" b="1" dirty="0" smtClean="0">
                <a:solidFill>
                  <a:srgbClr val="0000FF"/>
                </a:solidFill>
                <a:latin typeface="Arial Unicode MS" pitchFamily="34" charset="-128"/>
              </a:rPr>
              <a:t>Ambitieux</a:t>
            </a:r>
          </a:p>
          <a:p>
            <a:pPr algn="ctr"/>
            <a:r>
              <a:rPr lang="fr-FR" b="1" dirty="0" smtClean="0">
                <a:solidFill>
                  <a:srgbClr val="0000FF"/>
                </a:solidFill>
                <a:latin typeface="Arial Unicode MS" pitchFamily="34" charset="-128"/>
              </a:rPr>
              <a:t>r</a:t>
            </a:r>
            <a:r>
              <a:rPr lang="fr-FR" sz="1800" b="1" dirty="0" smtClean="0">
                <a:solidFill>
                  <a:srgbClr val="0000FF"/>
                </a:solidFill>
                <a:latin typeface="Arial Unicode MS" pitchFamily="34" charset="-128"/>
              </a:rPr>
              <a:t>éaliste</a:t>
            </a:r>
          </a:p>
          <a:p>
            <a:pPr algn="ctr"/>
            <a:r>
              <a:rPr lang="fr-FR" b="1" dirty="0" smtClean="0">
                <a:solidFill>
                  <a:srgbClr val="0000FF"/>
                </a:solidFill>
                <a:latin typeface="Arial Unicode MS" pitchFamily="34" charset="-128"/>
              </a:rPr>
              <a:t>projets</a:t>
            </a:r>
            <a:endParaRPr lang="fr-FR" sz="1800" b="1" dirty="0" smtClean="0">
              <a:solidFill>
                <a:srgbClr val="0000FF"/>
              </a:solidFill>
              <a:latin typeface="Arial Unicode MS" pitchFamily="34" charset="-128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5410200" y="2286000"/>
            <a:ext cx="18303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dirty="0" smtClean="0">
                <a:solidFill>
                  <a:srgbClr val="008000"/>
                </a:solidFill>
                <a:latin typeface="Arial Unicode MS" pitchFamily="34" charset="-128"/>
              </a:rPr>
              <a:t>2</a:t>
            </a:r>
            <a:r>
              <a:rPr lang="fr-FR" sz="1800" b="1" dirty="0" smtClean="0">
                <a:solidFill>
                  <a:srgbClr val="008000"/>
                </a:solidFill>
                <a:latin typeface="Arial Unicode MS" pitchFamily="34" charset="-128"/>
              </a:rPr>
              <a:t>.</a:t>
            </a:r>
          </a:p>
          <a:p>
            <a:pPr algn="ctr"/>
            <a:r>
              <a:rPr lang="fr-FR" sz="1800" b="1" dirty="0" smtClean="0">
                <a:solidFill>
                  <a:srgbClr val="008000"/>
                </a:solidFill>
                <a:latin typeface="Arial Unicode MS" pitchFamily="34" charset="-128"/>
              </a:rPr>
              <a:t>Je me souviens,</a:t>
            </a:r>
          </a:p>
          <a:p>
            <a:pPr algn="ctr"/>
            <a:r>
              <a:rPr lang="fr-FR" b="1" dirty="0" smtClean="0">
                <a:solidFill>
                  <a:srgbClr val="008000"/>
                </a:solidFill>
                <a:latin typeface="Arial Unicode MS" pitchFamily="34" charset="-128"/>
              </a:rPr>
              <a:t>ce qui me faisait peur fin 2011</a:t>
            </a:r>
            <a:endParaRPr lang="fr-FR" sz="1800" b="1" dirty="0" smtClean="0">
              <a:solidFill>
                <a:srgbClr val="008000"/>
              </a:solidFill>
              <a:latin typeface="Arial Unicode MS" pitchFamily="34" charset="-128"/>
            </a:endParaRPr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7313613" y="2286000"/>
            <a:ext cx="18303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</a:rPr>
              <a:t>3</a:t>
            </a:r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</a:rPr>
              <a:t>.</a:t>
            </a:r>
          </a:p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</a:rPr>
              <a:t>Ce que j’ai fait d’innovant en décembre 2011</a:t>
            </a:r>
            <a:endParaRPr lang="fr-FR" sz="18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</a:endParaRPr>
          </a:p>
        </p:txBody>
      </p:sp>
      <p:sp>
        <p:nvSpPr>
          <p:cNvPr id="41" name="ZoneTexte 40"/>
          <p:cNvSpPr txBox="1"/>
          <p:nvPr/>
        </p:nvSpPr>
        <p:spPr>
          <a:xfrm rot="20693494">
            <a:off x="54908" y="2220868"/>
            <a:ext cx="19288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inconnu </a:t>
            </a:r>
          </a:p>
          <a:p>
            <a:r>
              <a:rPr lang="fr-FR" dirty="0" smtClean="0"/>
              <a:t>Non savoir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llipse 39"/>
          <p:cNvSpPr/>
          <p:nvPr/>
        </p:nvSpPr>
        <p:spPr>
          <a:xfrm>
            <a:off x="-914400" y="3048000"/>
            <a:ext cx="3276600" cy="2209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-430239" y="4071942"/>
            <a:ext cx="2714644" cy="242889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76200" y="6429396"/>
            <a:ext cx="2362200" cy="4286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 (Corps)"/>
                <a:cs typeface="Calibri (Corps)"/>
              </a:rPr>
              <a:t>Zone de Confort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  <a:latin typeface="Calibri (Corps)"/>
              <a:cs typeface="Calibri (Corps)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93731" y="642918"/>
            <a:ext cx="5226069" cy="1338282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   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1" name="Étoile à 4 branches 10"/>
          <p:cNvSpPr/>
          <p:nvPr/>
        </p:nvSpPr>
        <p:spPr>
          <a:xfrm>
            <a:off x="927083" y="1000108"/>
            <a:ext cx="214314" cy="285752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oile à 4 branches 11"/>
          <p:cNvSpPr/>
          <p:nvPr/>
        </p:nvSpPr>
        <p:spPr>
          <a:xfrm>
            <a:off x="5427677" y="1214422"/>
            <a:ext cx="214314" cy="285752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4 branches 12"/>
          <p:cNvSpPr/>
          <p:nvPr/>
        </p:nvSpPr>
        <p:spPr>
          <a:xfrm>
            <a:off x="1570025" y="1071546"/>
            <a:ext cx="214314" cy="285752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 à 4 branches 13"/>
          <p:cNvSpPr/>
          <p:nvPr/>
        </p:nvSpPr>
        <p:spPr>
          <a:xfrm>
            <a:off x="4856173" y="1428736"/>
            <a:ext cx="214314" cy="285752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 rot="16200000">
            <a:off x="16249" y="4339833"/>
            <a:ext cx="1785950" cy="2536049"/>
          </a:xfrm>
          <a:prstGeom prst="ellipse">
            <a:avLst/>
          </a:prstGeom>
          <a:gradFill>
            <a:gsLst>
              <a:gs pos="10000">
                <a:schemeClr val="tx2">
                  <a:alpha val="68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    JE     </a:t>
            </a:r>
          </a:p>
          <a:p>
            <a:pPr algn="ctr"/>
            <a:r>
              <a:rPr lang="fr-FR" dirty="0" smtClean="0"/>
              <a:t> </a:t>
            </a:r>
          </a:p>
        </p:txBody>
      </p:sp>
      <p:sp>
        <p:nvSpPr>
          <p:cNvPr id="22" name="Étoile à 4 branches 21"/>
          <p:cNvSpPr/>
          <p:nvPr/>
        </p:nvSpPr>
        <p:spPr>
          <a:xfrm>
            <a:off x="2665413" y="1700210"/>
            <a:ext cx="214314" cy="357190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 droit 26"/>
          <p:cNvCxnSpPr/>
          <p:nvPr/>
        </p:nvCxnSpPr>
        <p:spPr>
          <a:xfrm>
            <a:off x="712801" y="4581516"/>
            <a:ext cx="1114412" cy="29528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26" name="Picture 2" descr="C:\Program Files\Microsoft Office\MEDIA\OFFICE12\Bullets\BD2129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3" y="5410200"/>
            <a:ext cx="500066" cy="433390"/>
          </a:xfrm>
          <a:prstGeom prst="rect">
            <a:avLst/>
          </a:prstGeom>
          <a:noFill/>
        </p:spPr>
      </p:pic>
      <p:pic>
        <p:nvPicPr>
          <p:cNvPr id="1028" name="Picture 4" descr="C:\Documents and Settings\mlegentil.IGS2003\Local Settings\Temporary Internet Files\Content.IE5\07FZCOBU\MC90044136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7347" y="0"/>
            <a:ext cx="728658" cy="728658"/>
          </a:xfrm>
          <a:prstGeom prst="rect">
            <a:avLst/>
          </a:prstGeom>
          <a:noFill/>
        </p:spPr>
      </p:pic>
      <p:pic>
        <p:nvPicPr>
          <p:cNvPr id="1030" name="Picture 6" descr="C:\Documents and Settings\mlegentil.IGS2003\Local Settings\Temporary Internet Files\Content.IE5\0K3IEQWN\MC900441703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8413" y="0"/>
            <a:ext cx="657220" cy="657220"/>
          </a:xfrm>
          <a:prstGeom prst="rect">
            <a:avLst/>
          </a:prstGeom>
          <a:noFill/>
        </p:spPr>
      </p:pic>
      <p:pic>
        <p:nvPicPr>
          <p:cNvPr id="1031" name="Picture 7" descr="C:\Documents and Settings\mlegentil.IGS2003\Local Settings\Temporary Internet Files\Content.IE5\QLLKS61T\MC90043316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2013" y="0"/>
            <a:ext cx="628608" cy="628608"/>
          </a:xfrm>
          <a:prstGeom prst="rect">
            <a:avLst/>
          </a:prstGeom>
          <a:noFill/>
        </p:spPr>
      </p:pic>
      <p:cxnSp>
        <p:nvCxnSpPr>
          <p:cNvPr id="38" name="Connecteur droit avec flèche 37"/>
          <p:cNvCxnSpPr/>
          <p:nvPr/>
        </p:nvCxnSpPr>
        <p:spPr>
          <a:xfrm rot="5400000" flipH="1" flipV="1">
            <a:off x="1277125" y="4364842"/>
            <a:ext cx="442924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" name="Groupe 46"/>
          <p:cNvGrpSpPr/>
          <p:nvPr/>
        </p:nvGrpSpPr>
        <p:grpSpPr>
          <a:xfrm>
            <a:off x="1570025" y="4143380"/>
            <a:ext cx="214314" cy="142876"/>
            <a:chOff x="4214810" y="4500570"/>
            <a:chExt cx="142876" cy="142876"/>
          </a:xfrm>
        </p:grpSpPr>
        <p:cxnSp>
          <p:nvCxnSpPr>
            <p:cNvPr id="43" name="Connecteur droit 42"/>
            <p:cNvCxnSpPr/>
            <p:nvPr/>
          </p:nvCxnSpPr>
          <p:spPr>
            <a:xfrm rot="16200000" flipH="1">
              <a:off x="4214810" y="4500570"/>
              <a:ext cx="142876" cy="1428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 rot="5400000">
              <a:off x="4214810" y="4500570"/>
              <a:ext cx="142876" cy="1428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" name="Connecteur droit avec flèche 51"/>
          <p:cNvCxnSpPr/>
          <p:nvPr/>
        </p:nvCxnSpPr>
        <p:spPr>
          <a:xfrm rot="5400000">
            <a:off x="1050912" y="4805369"/>
            <a:ext cx="404808" cy="223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6" name="Étoile à 4 branches 55"/>
          <p:cNvSpPr/>
          <p:nvPr/>
        </p:nvSpPr>
        <p:spPr>
          <a:xfrm>
            <a:off x="3856041" y="1571612"/>
            <a:ext cx="214314" cy="285752"/>
          </a:xfrm>
          <a:prstGeom prst="star4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haut 8"/>
          <p:cNvSpPr/>
          <p:nvPr/>
        </p:nvSpPr>
        <p:spPr>
          <a:xfrm rot="1733403">
            <a:off x="1447677" y="1614596"/>
            <a:ext cx="497073" cy="3919416"/>
          </a:xfrm>
          <a:prstGeom prst="upArrow">
            <a:avLst>
              <a:gd name="adj1" fmla="val 17520"/>
              <a:gd name="adj2" fmla="val 50000"/>
            </a:avLst>
          </a:prstGeom>
          <a:gradFill>
            <a:gsLst>
              <a:gs pos="10000">
                <a:schemeClr val="tx2">
                  <a:alpha val="68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/>
          </a:p>
          <a:p>
            <a:pPr algn="ctr"/>
            <a:endParaRPr lang="fr-FR" sz="1200" dirty="0"/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-155574" y="3048000"/>
            <a:ext cx="18303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b="1" dirty="0">
                <a:solidFill>
                  <a:srgbClr val="FF0000"/>
                </a:solidFill>
                <a:latin typeface="Arial Unicode MS" pitchFamily="34" charset="-128"/>
              </a:rPr>
              <a:t>Résultats</a:t>
            </a:r>
            <a:endParaRPr lang="fr-FR" sz="1200" b="1" dirty="0" smtClean="0">
              <a:solidFill>
                <a:srgbClr val="FF0000"/>
              </a:solidFill>
              <a:latin typeface="Arial Unicode MS" pitchFamily="34" charset="-128"/>
            </a:endParaRP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Arial Unicode MS" pitchFamily="34" charset="-128"/>
              </a:rPr>
              <a:t>Energie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Arial Unicode MS" pitchFamily="34" charset="-128"/>
              </a:rPr>
              <a:t>Fierté</a:t>
            </a:r>
            <a:r>
              <a:rPr lang="fr-FR" sz="1200" b="1" dirty="0">
                <a:solidFill>
                  <a:srgbClr val="FF0000"/>
                </a:solidFill>
                <a:latin typeface="Arial Unicode MS" pitchFamily="34" charset="-128"/>
              </a:rPr>
              <a:t>,</a:t>
            </a:r>
            <a:r>
              <a:rPr lang="fr-FR" sz="1200" b="1" dirty="0" smtClean="0">
                <a:solidFill>
                  <a:srgbClr val="FF0000"/>
                </a:solidFill>
                <a:latin typeface="Arial Unicode MS" pitchFamily="34" charset="-128"/>
              </a:rPr>
              <a:t> 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Arial Unicode MS" pitchFamily="34" charset="-128"/>
              </a:rPr>
              <a:t>Recommencer,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Arial Unicode MS" pitchFamily="34" charset="-128"/>
              </a:rPr>
              <a:t>…</a:t>
            </a:r>
          </a:p>
        </p:txBody>
      </p:sp>
      <p:sp>
        <p:nvSpPr>
          <p:cNvPr id="41" name="ZoneTexte 40"/>
          <p:cNvSpPr txBox="1"/>
          <p:nvPr/>
        </p:nvSpPr>
        <p:spPr>
          <a:xfrm rot="20693494">
            <a:off x="33565" y="362263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Réel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3314700" y="1981200"/>
            <a:ext cx="18303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Arial Unicode MS" pitchFamily="34" charset="-128"/>
              </a:rPr>
              <a:t>1.</a:t>
            </a:r>
          </a:p>
          <a:p>
            <a:pPr algn="ctr"/>
            <a:r>
              <a:rPr lang="fr-FR" sz="1600" dirty="0" smtClean="0">
                <a:solidFill>
                  <a:srgbClr val="FF0000"/>
                </a:solidFill>
                <a:latin typeface="Arial Unicode MS" pitchFamily="34" charset="-128"/>
              </a:rPr>
              <a:t>Raconte ma vie AUJOURD’HUI</a:t>
            </a:r>
          </a:p>
          <a:p>
            <a:pPr algn="ctr"/>
            <a:r>
              <a:rPr lang="fr-FR" sz="1600" dirty="0" smtClean="0">
                <a:solidFill>
                  <a:srgbClr val="FF0000"/>
                </a:solidFill>
                <a:latin typeface="Arial Unicode MS" pitchFamily="34" charset="-128"/>
              </a:rPr>
              <a:t>le 17 nov. 2012</a:t>
            </a:r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5257800" y="1981200"/>
            <a:ext cx="18303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008000"/>
                </a:solidFill>
                <a:latin typeface="Arial Unicode MS" pitchFamily="34" charset="-128"/>
              </a:rPr>
              <a:t>2.</a:t>
            </a:r>
          </a:p>
          <a:p>
            <a:pPr algn="ctr"/>
            <a:r>
              <a:rPr lang="fr-FR" sz="1600" dirty="0" smtClean="0">
                <a:solidFill>
                  <a:srgbClr val="008000"/>
                </a:solidFill>
                <a:latin typeface="Arial Unicode MS" pitchFamily="34" charset="-128"/>
              </a:rPr>
              <a:t>Je me souviens,</a:t>
            </a:r>
          </a:p>
          <a:p>
            <a:pPr algn="ctr"/>
            <a:r>
              <a:rPr lang="fr-FR" sz="1600" dirty="0" smtClean="0">
                <a:solidFill>
                  <a:srgbClr val="008000"/>
                </a:solidFill>
                <a:latin typeface="Arial Unicode MS" pitchFamily="34" charset="-128"/>
              </a:rPr>
              <a:t>ce qui me faisait peur fin 2011</a:t>
            </a: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7161213" y="1981200"/>
            <a:ext cx="18303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</a:rPr>
              <a:t>3.</a:t>
            </a:r>
          </a:p>
          <a:p>
            <a:pPr algn="ctr"/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</a:rPr>
              <a:t>Ce que j’ai fait d’innovant en </a:t>
            </a:r>
          </a:p>
          <a:p>
            <a:pPr algn="ctr"/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</a:rPr>
              <a:t>décembre 2011</a:t>
            </a:r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3048000" y="5934670"/>
            <a:ext cx="5867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800" dirty="0" smtClean="0">
                <a:solidFill>
                  <a:srgbClr val="0000FF"/>
                </a:solidFill>
                <a:latin typeface="Arial Unicode MS" pitchFamily="34" charset="-128"/>
              </a:rPr>
              <a:t>- Se choisir : 3 personnes inconnues et hétérogènes</a:t>
            </a:r>
            <a:endParaRPr lang="fr-FR" dirty="0" smtClean="0">
              <a:solidFill>
                <a:srgbClr val="0000FF"/>
              </a:solidFill>
              <a:latin typeface="Arial Unicode MS" pitchFamily="34" charset="-128"/>
            </a:endParaRPr>
          </a:p>
          <a:p>
            <a:pPr algn="ctr"/>
            <a:r>
              <a:rPr lang="fr-FR" dirty="0" smtClean="0">
                <a:solidFill>
                  <a:srgbClr val="0000FF"/>
                </a:solidFill>
                <a:latin typeface="Arial Unicode MS" pitchFamily="34" charset="-128"/>
              </a:rPr>
              <a:t>- Aller</a:t>
            </a:r>
            <a:r>
              <a:rPr lang="fr-FR" sz="1800" dirty="0" smtClean="0">
                <a:solidFill>
                  <a:srgbClr val="0000FF"/>
                </a:solidFill>
                <a:latin typeface="Arial Unicode MS" pitchFamily="34" charset="-128"/>
              </a:rPr>
              <a:t> dans les 3 </a:t>
            </a:r>
            <a:r>
              <a:rPr lang="fr-FR" sz="1800" dirty="0" err="1" smtClean="0">
                <a:solidFill>
                  <a:srgbClr val="0000FF"/>
                </a:solidFill>
                <a:latin typeface="Arial Unicode MS" pitchFamily="34" charset="-128"/>
              </a:rPr>
              <a:t>salles-amphi</a:t>
            </a:r>
            <a:r>
              <a:rPr lang="fr-FR" sz="1800" dirty="0" smtClean="0">
                <a:solidFill>
                  <a:srgbClr val="0000FF"/>
                </a:solidFill>
                <a:latin typeface="Arial Unicode MS" pitchFamily="34" charset="-128"/>
              </a:rPr>
              <a:t> voir le n° sur le badge</a:t>
            </a:r>
          </a:p>
          <a:p>
            <a:pPr algn="ctr"/>
            <a:r>
              <a:rPr lang="fr-FR" dirty="0" smtClean="0">
                <a:solidFill>
                  <a:srgbClr val="0000FF"/>
                </a:solidFill>
                <a:latin typeface="Arial Unicode MS" pitchFamily="34" charset="-128"/>
              </a:rPr>
              <a:t>- 30 minutes soit : </a:t>
            </a:r>
            <a:r>
              <a:rPr lang="fr-FR" dirty="0" smtClean="0">
                <a:solidFill>
                  <a:srgbClr val="FF0000"/>
                </a:solidFill>
                <a:latin typeface="Arial Unicode MS" pitchFamily="34" charset="-128"/>
              </a:rPr>
              <a:t>3 fois </a:t>
            </a:r>
            <a:r>
              <a:rPr lang="fr-FR" b="1" dirty="0" smtClean="0">
                <a:solidFill>
                  <a:srgbClr val="FF0000"/>
                </a:solidFill>
                <a:latin typeface="Arial Unicode MS" pitchFamily="34" charset="-128"/>
              </a:rPr>
              <a:t>10 minutes par personne</a:t>
            </a:r>
            <a:endParaRPr lang="fr-FR" sz="1800" b="1" dirty="0" smtClean="0">
              <a:solidFill>
                <a:srgbClr val="FF0000"/>
              </a:solidFill>
              <a:latin typeface="Arial Unicode MS" pitchFamily="34" charset="-128"/>
            </a:endParaRPr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533900"/>
            <a:ext cx="838200" cy="1257300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6477000" y="4533900"/>
            <a:ext cx="838200" cy="1257300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62600" y="3918975"/>
            <a:ext cx="762000" cy="1110225"/>
          </a:xfrm>
          <a:prstGeom prst="rect">
            <a:avLst/>
          </a:prstGeom>
        </p:spPr>
      </p:pic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3048000" y="4763869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sz="1800" dirty="0" smtClean="0">
                <a:solidFill>
                  <a:srgbClr val="000000"/>
                </a:solidFill>
                <a:latin typeface="Arial Unicode MS" pitchFamily="34" charset="-128"/>
              </a:rPr>
              <a:t>1</a:t>
            </a:r>
            <a:r>
              <a:rPr lang="fr-FR" sz="1800" baseline="30000" dirty="0" smtClean="0">
                <a:solidFill>
                  <a:srgbClr val="000000"/>
                </a:solidFill>
                <a:latin typeface="Arial Unicode MS" pitchFamily="34" charset="-128"/>
              </a:rPr>
              <a:t>er</a:t>
            </a:r>
            <a:r>
              <a:rPr lang="fr-FR" sz="1800" dirty="0" smtClean="0">
                <a:solidFill>
                  <a:srgbClr val="000000"/>
                </a:solidFill>
                <a:latin typeface="Arial Unicode MS" pitchFamily="34" charset="-128"/>
              </a:rPr>
              <a:t> : Raconte</a:t>
            </a:r>
          </a:p>
          <a:p>
            <a:pPr marL="342900" indent="-342900"/>
            <a:r>
              <a:rPr lang="fr-FR" dirty="0" smtClean="0">
                <a:solidFill>
                  <a:srgbClr val="000000"/>
                </a:solidFill>
                <a:latin typeface="Arial Unicode MS" pitchFamily="34" charset="-128"/>
              </a:rPr>
              <a:t>les 3 étapes</a:t>
            </a:r>
            <a:endParaRPr lang="fr-FR" sz="1800" dirty="0" smtClean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55" name="Text Box 24"/>
          <p:cNvSpPr txBox="1">
            <a:spLocks noChangeArrowheads="1"/>
          </p:cNvSpPr>
          <p:nvPr/>
        </p:nvSpPr>
        <p:spPr bwMode="auto">
          <a:xfrm>
            <a:off x="7315200" y="4763869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sz="1800" dirty="0" smtClean="0">
                <a:solidFill>
                  <a:srgbClr val="000000"/>
                </a:solidFill>
                <a:latin typeface="Arial Unicode MS" pitchFamily="34" charset="-128"/>
              </a:rPr>
              <a:t>2</a:t>
            </a:r>
            <a:r>
              <a:rPr lang="fr-FR" sz="1800" baseline="30000" dirty="0" smtClean="0">
                <a:solidFill>
                  <a:srgbClr val="000000"/>
                </a:solidFill>
                <a:latin typeface="Arial Unicode MS" pitchFamily="34" charset="-128"/>
              </a:rPr>
              <a:t>ème</a:t>
            </a:r>
            <a:r>
              <a:rPr lang="fr-FR" sz="1800" dirty="0" smtClean="0">
                <a:solidFill>
                  <a:srgbClr val="000000"/>
                </a:solidFill>
                <a:latin typeface="Arial Unicode MS" pitchFamily="34" charset="-128"/>
              </a:rPr>
              <a:t> : Ecoute,</a:t>
            </a:r>
          </a:p>
          <a:p>
            <a:pPr marL="342900" indent="-342900"/>
            <a:r>
              <a:rPr lang="fr-FR" dirty="0" smtClean="0">
                <a:solidFill>
                  <a:srgbClr val="000000"/>
                </a:solidFill>
                <a:latin typeface="Arial Unicode MS" pitchFamily="34" charset="-128"/>
              </a:rPr>
              <a:t>Répète e</a:t>
            </a:r>
            <a:r>
              <a:rPr lang="fr-FR" sz="1800" dirty="0" smtClean="0">
                <a:solidFill>
                  <a:srgbClr val="000000"/>
                </a:solidFill>
                <a:latin typeface="Arial Unicode MS" pitchFamily="34" charset="-128"/>
              </a:rPr>
              <a:t>n miroir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3352800" y="3316069"/>
            <a:ext cx="541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fr-FR" dirty="0" smtClean="0">
                <a:solidFill>
                  <a:srgbClr val="000000"/>
                </a:solidFill>
                <a:latin typeface="Arial Unicode MS" pitchFamily="34" charset="-128"/>
              </a:rPr>
              <a:t>3</a:t>
            </a:r>
            <a:r>
              <a:rPr lang="fr-FR" sz="1800" baseline="30000" dirty="0" smtClean="0">
                <a:solidFill>
                  <a:srgbClr val="000000"/>
                </a:solidFill>
                <a:latin typeface="Arial Unicode MS" pitchFamily="34" charset="-128"/>
              </a:rPr>
              <a:t>ème</a:t>
            </a:r>
            <a:r>
              <a:rPr lang="fr-FR" sz="1800" dirty="0" smtClean="0">
                <a:solidFill>
                  <a:srgbClr val="000000"/>
                </a:solidFill>
                <a:latin typeface="Arial Unicode MS" pitchFamily="34" charset="-128"/>
              </a:rPr>
              <a:t> : Superviseur,</a:t>
            </a:r>
          </a:p>
          <a:p>
            <a:pPr marL="342900" indent="-342900" algn="ctr"/>
            <a:r>
              <a:rPr lang="fr-FR" dirty="0" smtClean="0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fr-FR" sz="1800" dirty="0" smtClean="0">
                <a:solidFill>
                  <a:srgbClr val="000000"/>
                </a:solidFill>
                <a:latin typeface="Arial Unicode MS" pitchFamily="34" charset="-128"/>
              </a:rPr>
              <a:t>ote, commente, met des mots sur le non-dit</a:t>
            </a:r>
          </a:p>
        </p:txBody>
      </p:sp>
      <p:sp>
        <p:nvSpPr>
          <p:cNvPr id="58" name="ZoneTexte 57"/>
          <p:cNvSpPr txBox="1"/>
          <p:nvPr/>
        </p:nvSpPr>
        <p:spPr>
          <a:xfrm rot="20693494">
            <a:off x="-21801" y="2278944"/>
            <a:ext cx="148319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inconnu </a:t>
            </a:r>
          </a:p>
          <a:p>
            <a:r>
              <a:rPr lang="fr-FR" dirty="0" smtClean="0"/>
              <a:t>Non savoir</a:t>
            </a:r>
            <a:endParaRPr lang="fr-FR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4" grpId="0"/>
      <p:bldP spid="55" grpId="0"/>
      <p:bldP spid="5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229</Words>
  <Application>Microsoft Macintosh PowerPoint</Application>
  <PresentationFormat>Présentation à l'écran (4:3)</PresentationFormat>
  <Paragraphs>96</Paragraphs>
  <Slides>3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Company>IGS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mlegentil</dc:creator>
  <cp:lastModifiedBy>Marc Pavageau</cp:lastModifiedBy>
  <cp:revision>96</cp:revision>
  <cp:lastPrinted>2011-11-16T15:14:37Z</cp:lastPrinted>
  <dcterms:created xsi:type="dcterms:W3CDTF">2011-11-16T18:57:32Z</dcterms:created>
  <dcterms:modified xsi:type="dcterms:W3CDTF">2011-11-16T19:01:05Z</dcterms:modified>
</cp:coreProperties>
</file>